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  <p:sldId id="258" r:id="rId5"/>
    <p:sldId id="267" r:id="rId6"/>
    <p:sldId id="259" r:id="rId7"/>
    <p:sldId id="260" r:id="rId8"/>
    <p:sldId id="261" r:id="rId9"/>
    <p:sldId id="262" r:id="rId10"/>
    <p:sldId id="277" r:id="rId11"/>
    <p:sldId id="263" r:id="rId12"/>
    <p:sldId id="264" r:id="rId13"/>
    <p:sldId id="265" r:id="rId14"/>
    <p:sldId id="269" r:id="rId15"/>
    <p:sldId id="272" r:id="rId16"/>
    <p:sldId id="270" r:id="rId17"/>
    <p:sldId id="274" r:id="rId18"/>
    <p:sldId id="268" r:id="rId19"/>
    <p:sldId id="275" r:id="rId20"/>
    <p:sldId id="266" r:id="rId21"/>
    <p:sldId id="273" r:id="rId22"/>
    <p:sldId id="271" r:id="rId23"/>
    <p:sldId id="276" r:id="rId24"/>
    <p:sldId id="278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54274E"/>
    <a:srgbClr val="76517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2814" y="-10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&#1076;&#1086;&#1082;&#1091;&#1084;&#1077;&#1085;&#1090;&#1099;\&#1044;&#1086;&#1082;&#1083;&#1072;&#1076;&#1099;\&#1040;&#1074;&#1090;&#1086;&#1084;&#1072;&#1090;&#1080;&#1079;&#1072;&#1094;&#1080;&#1103;%20&#1074;%20&#1082;&#1086;&#1085;&#1090;&#1077;&#1082;&#1089;&#1090;&#1085;&#1086;&#1081;%20&#1088;&#1077;&#1082;&#1083;&#1072;&#1084;&#1077;%20&#1076;&#1083;&#1103;%20&#1084;&#1072;&#1075;&#1072;&#1079;&#1080;&#1085;&#1072;%20&#1072;&#1074;&#1090;&#1086;&#1079;&#1072;&#1087;&#1095;&#1072;&#1089;&#1090;&#1077;&#1081;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&#1076;&#1086;&#1082;&#1091;&#1084;&#1077;&#1085;&#1090;&#1099;\&#1044;&#1086;&#1082;&#1083;&#1072;&#1076;&#1099;\&#1040;&#1074;&#1090;&#1086;&#1084;&#1072;&#1090;&#1080;&#1079;&#1072;&#1094;&#1080;&#1103;%20&#1074;%20&#1082;&#1086;&#1085;&#1090;&#1077;&#1082;&#1089;&#1090;&#1085;&#1086;&#1081;%20&#1088;&#1077;&#1082;&#1083;&#1072;&#1084;&#1077;%20&#1076;&#1083;&#1103;%20&#1084;&#1072;&#1075;&#1072;&#1079;&#1080;&#1085;&#1072;%20&#1072;&#1074;&#1090;&#1086;&#1079;&#1072;&#1087;&#1095;&#1072;&#1089;&#1090;&#1077;&#1081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&#1076;&#1086;&#1082;&#1091;&#1084;&#1077;&#1085;&#1090;&#1099;\&#1044;&#1086;&#1082;&#1083;&#1072;&#1076;&#1099;\&#1040;&#1074;&#1090;&#1086;&#1084;&#1072;&#1090;&#1080;&#1079;&#1072;&#1094;&#1080;&#1103;%20&#1074;%20&#1082;&#1086;&#1085;&#1090;&#1077;&#1082;&#1089;&#1090;&#1085;&#1086;&#1081;%20&#1088;&#1077;&#1082;&#1083;&#1072;&#1084;&#1077;%20&#1076;&#1083;&#1103;%20&#1084;&#1072;&#1075;&#1072;&#1079;&#1080;&#1085;&#1072;%20&#1072;&#1074;&#1090;&#1086;&#1079;&#1072;&#1087;&#1095;&#1072;&#1089;&#1090;&#1077;&#1081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&#1076;&#1086;&#1082;&#1091;&#1084;&#1077;&#1085;&#1090;&#1099;\&#1044;&#1086;&#1082;&#1083;&#1072;&#1076;&#1099;\&#1040;&#1074;&#1090;&#1086;&#1084;&#1072;&#1090;&#1080;&#1079;&#1072;&#1094;&#1080;&#1103;%20&#1074;%20&#1082;&#1086;&#1085;&#1090;&#1077;&#1082;&#1089;&#1090;&#1085;&#1086;&#1081;%20&#1088;&#1077;&#1082;&#1083;&#1072;&#1084;&#1077;%20&#1076;&#1083;&#1103;%20&#1084;&#1072;&#1075;&#1072;&#1079;&#1080;&#1085;&#1072;%20&#1072;&#1074;&#1090;&#1086;&#1079;&#1072;&#1087;&#1095;&#1072;&#1089;&#1090;&#1077;&#1081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&#1076;&#1086;&#1082;&#1091;&#1084;&#1077;&#1085;&#1090;&#1099;\&#1044;&#1086;&#1082;&#1083;&#1072;&#1076;&#1099;\&#1040;&#1074;&#1090;&#1086;&#1084;&#1072;&#1090;&#1080;&#1079;&#1072;&#1094;&#1080;&#1103;%20&#1074;%20&#1082;&#1086;&#1085;&#1090;&#1077;&#1082;&#1089;&#1090;&#1085;&#1086;&#1081;%20&#1088;&#1077;&#1082;&#1083;&#1072;&#1084;&#1077;%20&#1076;&#1083;&#1103;%20&#1084;&#1072;&#1075;&#1072;&#1079;&#1080;&#1085;&#1072;%20&#1072;&#1074;&#1090;&#1086;&#1079;&#1072;&#1087;&#1095;&#1072;&#1089;&#1090;&#1077;&#1081;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&#1076;&#1086;&#1082;&#1091;&#1084;&#1077;&#1085;&#1090;&#1099;\&#1044;&#1086;&#1082;&#1083;&#1072;&#1076;&#1099;\&#1040;&#1074;&#1090;&#1086;&#1084;&#1072;&#1090;&#1080;&#1079;&#1072;&#1094;&#1080;&#1103;%20&#1074;%20&#1082;&#1086;&#1085;&#1090;&#1077;&#1082;&#1089;&#1090;&#1085;&#1086;&#1081;%20&#1088;&#1077;&#1082;&#1083;&#1072;&#1084;&#1077;%20&#1076;&#1083;&#1103;%20&#1084;&#1072;&#1075;&#1072;&#1079;&#1080;&#1085;&#1072;%20&#1072;&#1074;&#1090;&#1086;&#1079;&#1072;&#1087;&#1095;&#1072;&#1089;&#1090;&#1077;&#1081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&#1076;&#1086;&#1082;&#1091;&#1084;&#1077;&#1085;&#1090;&#1099;\&#1044;&#1086;&#1082;&#1083;&#1072;&#1076;&#1099;\&#1040;&#1074;&#1090;&#1086;&#1084;&#1072;&#1090;&#1080;&#1079;&#1072;&#1094;&#1080;&#1103;%20&#1074;%20&#1082;&#1086;&#1085;&#1090;&#1077;&#1082;&#1089;&#1090;&#1085;&#1086;&#1081;%20&#1088;&#1077;&#1082;&#1083;&#1072;&#1084;&#1077;%20&#1076;&#1083;&#1103;%20&#1084;&#1072;&#1075;&#1072;&#1079;&#1080;&#1085;&#1072;%20&#1072;&#1074;&#1090;&#1086;&#1079;&#1072;&#1087;&#1095;&#1072;&#1089;&#1090;&#1077;&#1081;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&#1076;&#1086;&#1082;&#1091;&#1084;&#1077;&#1085;&#1090;&#1099;\&#1044;&#1086;&#1082;&#1083;&#1072;&#1076;&#1099;\&#1040;&#1074;&#1090;&#1086;&#1084;&#1072;&#1090;&#1080;&#1079;&#1072;&#1094;&#1080;&#1103;%20&#1074;%20&#1082;&#1086;&#1085;&#1090;&#1077;&#1082;&#1089;&#1090;&#1085;&#1086;&#1081;%20&#1088;&#1077;&#1082;&#1083;&#1072;&#1084;&#1077;%20&#1076;&#1083;&#1103;%20&#1084;&#1072;&#1075;&#1072;&#1079;&#1080;&#1085;&#1072;%20&#1072;&#1074;&#1090;&#1086;&#1079;&#1072;&#1087;&#1095;&#1072;&#1089;&#1090;&#1077;&#1081;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&#1076;&#1086;&#1082;&#1091;&#1084;&#1077;&#1085;&#1090;&#1099;\&#1044;&#1086;&#1082;&#1083;&#1072;&#1076;&#1099;\&#1040;&#1074;&#1090;&#1086;&#1084;&#1072;&#1090;&#1080;&#1079;&#1072;&#1094;&#1080;&#1103;%20&#1074;%20&#1082;&#1086;&#1085;&#1090;&#1077;&#1082;&#1089;&#1090;&#1085;&#1086;&#1081;%20&#1088;&#1077;&#1082;&#1083;&#1072;&#1084;&#1077;%20&#1076;&#1083;&#1103;%20&#1084;&#1072;&#1075;&#1072;&#1079;&#1080;&#1085;&#1072;%20&#1072;&#1074;&#1090;&#1086;&#1079;&#1072;&#1087;&#1095;&#1072;&#1089;&#1090;&#1077;&#1081;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&#1076;&#1086;&#1082;&#1091;&#1084;&#1077;&#1085;&#1090;&#1099;\&#1044;&#1086;&#1082;&#1083;&#1072;&#1076;&#1099;\&#1040;&#1074;&#1090;&#1086;&#1084;&#1072;&#1090;&#1080;&#1079;&#1072;&#1094;&#1080;&#1103;%20&#1074;%20&#1082;&#1086;&#1085;&#1090;&#1077;&#1082;&#1089;&#1090;&#1085;&#1086;&#1081;%20&#1088;&#1077;&#1082;&#1083;&#1072;&#1084;&#1077;%20&#1076;&#1083;&#1103;%20&#1084;&#1072;&#1075;&#1072;&#1079;&#1080;&#1085;&#1072;%20&#1072;&#1074;&#1090;&#1086;&#1079;&#1072;&#1087;&#1095;&#1072;&#1089;&#1090;&#1077;&#1081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8"/>
  <c:chart>
    <c:plotArea>
      <c:layout/>
      <c:barChart>
        <c:barDir val="col"/>
        <c:grouping val="percentStacked"/>
        <c:ser>
          <c:idx val="1"/>
          <c:order val="0"/>
          <c:tx>
            <c:strRef>
              <c:f>Лист1!$E$12</c:f>
              <c:strCache>
                <c:ptCount val="1"/>
                <c:pt idx="0">
                  <c:v>Клики</c:v>
                </c:pt>
              </c:strCache>
            </c:strRef>
          </c:tx>
          <c:cat>
            <c:strRef>
              <c:f>Лист1!$F$10:$G$10</c:f>
              <c:strCache>
                <c:ptCount val="2"/>
                <c:pt idx="0">
                  <c:v>1 на 30 дней</c:v>
                </c:pt>
                <c:pt idx="1">
                  <c:v>10 на 30  дней</c:v>
                </c:pt>
              </c:strCache>
            </c:strRef>
          </c:cat>
          <c:val>
            <c:numRef>
              <c:f>Лист1!$F$12:$G$12</c:f>
              <c:numCache>
                <c:formatCode>General</c:formatCode>
                <c:ptCount val="2"/>
                <c:pt idx="0">
                  <c:v>0.14493474894934749</c:v>
                </c:pt>
                <c:pt idx="1">
                  <c:v>3.729816412298164E-2</c:v>
                </c:pt>
              </c:numCache>
            </c:numRef>
          </c:val>
        </c:ser>
        <c:ser>
          <c:idx val="0"/>
          <c:order val="1"/>
          <c:tx>
            <c:strRef>
              <c:f>Лист1!$E$11</c:f>
              <c:strCache>
                <c:ptCount val="1"/>
                <c:pt idx="0">
                  <c:v>Показы</c:v>
                </c:pt>
              </c:strCache>
            </c:strRef>
          </c:tx>
          <c:cat>
            <c:strRef>
              <c:f>Лист1!$F$10:$G$10</c:f>
              <c:strCache>
                <c:ptCount val="2"/>
                <c:pt idx="0">
                  <c:v>1 на 30 дней</c:v>
                </c:pt>
                <c:pt idx="1">
                  <c:v>10 на 30  дней</c:v>
                </c:pt>
              </c:strCache>
            </c:strRef>
          </c:cat>
          <c:val>
            <c:numRef>
              <c:f>Лист1!$F$11:$G$11</c:f>
              <c:numCache>
                <c:formatCode>General</c:formatCode>
                <c:ptCount val="2"/>
                <c:pt idx="0">
                  <c:v>5.7343508073435502E-2</c:v>
                </c:pt>
                <c:pt idx="1">
                  <c:v>9.9176067241760535E-2</c:v>
                </c:pt>
              </c:numCache>
            </c:numRef>
          </c:val>
        </c:ser>
        <c:ser>
          <c:idx val="2"/>
          <c:order val="2"/>
          <c:tx>
            <c:strRef>
              <c:f>Лист1!$E$13</c:f>
              <c:strCache>
                <c:ptCount val="1"/>
                <c:pt idx="0">
                  <c:v>Активные группы</c:v>
                </c:pt>
              </c:strCache>
            </c:strRef>
          </c:tx>
          <c:cat>
            <c:strRef>
              <c:f>Лист1!$F$10:$G$10</c:f>
              <c:strCache>
                <c:ptCount val="2"/>
                <c:pt idx="0">
                  <c:v>1 на 30 дней</c:v>
                </c:pt>
                <c:pt idx="1">
                  <c:v>10 на 30  дней</c:v>
                </c:pt>
              </c:strCache>
            </c:strRef>
          </c:cat>
          <c:val>
            <c:numRef>
              <c:f>Лист1!$F$13:$G$13</c:f>
              <c:numCache>
                <c:formatCode>General</c:formatCode>
                <c:ptCount val="2"/>
                <c:pt idx="0">
                  <c:v>0.79772174297721699</c:v>
                </c:pt>
                <c:pt idx="1">
                  <c:v>0.8635257686352581</c:v>
                </c:pt>
              </c:numCache>
            </c:numRef>
          </c:val>
        </c:ser>
        <c:dLbls/>
        <c:overlap val="100"/>
        <c:axId val="78316672"/>
        <c:axId val="78318208"/>
      </c:barChart>
      <c:catAx>
        <c:axId val="78316672"/>
        <c:scaling>
          <c:orientation val="minMax"/>
        </c:scaling>
        <c:axPos val="b"/>
        <c:numFmt formatCode="General" sourceLinked="0"/>
        <c:tickLblPos val="nextTo"/>
        <c:crossAx val="78318208"/>
        <c:crosses val="autoZero"/>
        <c:auto val="1"/>
        <c:lblAlgn val="ctr"/>
        <c:lblOffset val="100"/>
      </c:catAx>
      <c:valAx>
        <c:axId val="78318208"/>
        <c:scaling>
          <c:orientation val="minMax"/>
        </c:scaling>
        <c:axPos val="l"/>
        <c:majorGridlines/>
        <c:numFmt formatCode="0%" sourceLinked="1"/>
        <c:tickLblPos val="nextTo"/>
        <c:crossAx val="78316672"/>
        <c:crosses val="autoZero"/>
        <c:crossBetween val="between"/>
        <c:majorUnit val="5.0000000000000065E-2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26"/>
  <c:chart>
    <c:plotArea>
      <c:layout/>
      <c:lineChart>
        <c:grouping val="standard"/>
        <c:ser>
          <c:idx val="0"/>
          <c:order val="0"/>
          <c:tx>
            <c:strRef>
              <c:f>'статистка adwords'!$C$36</c:f>
              <c:strCache>
                <c:ptCount val="1"/>
                <c:pt idx="0">
                  <c:v>Ручная кампания</c:v>
                </c:pt>
              </c:strCache>
            </c:strRef>
          </c:tx>
          <c:marker>
            <c:symbol val="none"/>
          </c:marker>
          <c:cat>
            <c:numRef>
              <c:f>'статистка adwords'!$D$35:$U$35</c:f>
              <c:numCache>
                <c:formatCode>mmm/yy</c:formatCode>
                <c:ptCount val="18"/>
                <c:pt idx="0">
                  <c:v>41913</c:v>
                </c:pt>
                <c:pt idx="1">
                  <c:v>41944</c:v>
                </c:pt>
                <c:pt idx="2">
                  <c:v>41974</c:v>
                </c:pt>
                <c:pt idx="3">
                  <c:v>42005</c:v>
                </c:pt>
                <c:pt idx="4">
                  <c:v>42036</c:v>
                </c:pt>
                <c:pt idx="5">
                  <c:v>42064</c:v>
                </c:pt>
                <c:pt idx="6">
                  <c:v>42095</c:v>
                </c:pt>
                <c:pt idx="7">
                  <c:v>42125</c:v>
                </c:pt>
                <c:pt idx="8">
                  <c:v>42156</c:v>
                </c:pt>
                <c:pt idx="9">
                  <c:v>42186</c:v>
                </c:pt>
                <c:pt idx="10">
                  <c:v>42217</c:v>
                </c:pt>
                <c:pt idx="11">
                  <c:v>42248</c:v>
                </c:pt>
                <c:pt idx="12">
                  <c:v>42278</c:v>
                </c:pt>
                <c:pt idx="13">
                  <c:v>42309</c:v>
                </c:pt>
                <c:pt idx="14">
                  <c:v>42339</c:v>
                </c:pt>
                <c:pt idx="15">
                  <c:v>42370</c:v>
                </c:pt>
                <c:pt idx="16">
                  <c:v>42401</c:v>
                </c:pt>
                <c:pt idx="17">
                  <c:v>42430</c:v>
                </c:pt>
              </c:numCache>
            </c:numRef>
          </c:cat>
          <c:val>
            <c:numRef>
              <c:f>'статистка adwords'!$D$36:$U$36</c:f>
              <c:numCache>
                <c:formatCode>0.00%</c:formatCode>
                <c:ptCount val="18"/>
                <c:pt idx="0">
                  <c:v>0.20185605982829941</c:v>
                </c:pt>
                <c:pt idx="1">
                  <c:v>5.7207610264582862E-2</c:v>
                </c:pt>
                <c:pt idx="2">
                  <c:v>0.16238837699007103</c:v>
                </c:pt>
                <c:pt idx="3">
                  <c:v>-0.27097208285892066</c:v>
                </c:pt>
                <c:pt idx="4">
                  <c:v>0.40174205929117279</c:v>
                </c:pt>
                <c:pt idx="5">
                  <c:v>0.45544609216118143</c:v>
                </c:pt>
                <c:pt idx="6">
                  <c:v>0.73697118802921613</c:v>
                </c:pt>
                <c:pt idx="7">
                  <c:v>0.71039604008131352</c:v>
                </c:pt>
                <c:pt idx="8">
                  <c:v>0.36321457380224836</c:v>
                </c:pt>
                <c:pt idx="9">
                  <c:v>0.61752757726321061</c:v>
                </c:pt>
                <c:pt idx="10">
                  <c:v>0.81054587807138057</c:v>
                </c:pt>
                <c:pt idx="11">
                  <c:v>0.36226103914179053</c:v>
                </c:pt>
                <c:pt idx="12">
                  <c:v>0.73117696184100456</c:v>
                </c:pt>
                <c:pt idx="13">
                  <c:v>0.53756106896931311</c:v>
                </c:pt>
                <c:pt idx="14">
                  <c:v>0.97670619892534571</c:v>
                </c:pt>
                <c:pt idx="15">
                  <c:v>0.78888191898399118</c:v>
                </c:pt>
                <c:pt idx="16">
                  <c:v>0.95854145888206621</c:v>
                </c:pt>
                <c:pt idx="17">
                  <c:v>0.86106129136258625</c:v>
                </c:pt>
              </c:numCache>
            </c:numRef>
          </c:val>
        </c:ser>
        <c:ser>
          <c:idx val="2"/>
          <c:order val="1"/>
          <c:tx>
            <c:strRef>
              <c:f>'статистка adwords'!$C$38</c:f>
              <c:strCache>
                <c:ptCount val="1"/>
                <c:pt idx="0">
                  <c:v>Генерация</c:v>
                </c:pt>
              </c:strCache>
            </c:strRef>
          </c:tx>
          <c:marker>
            <c:symbol val="none"/>
          </c:marker>
          <c:cat>
            <c:numRef>
              <c:f>'статистка adwords'!$D$35:$U$35</c:f>
              <c:numCache>
                <c:formatCode>mmm/yy</c:formatCode>
                <c:ptCount val="18"/>
                <c:pt idx="0">
                  <c:v>41913</c:v>
                </c:pt>
                <c:pt idx="1">
                  <c:v>41944</c:v>
                </c:pt>
                <c:pt idx="2">
                  <c:v>41974</c:v>
                </c:pt>
                <c:pt idx="3">
                  <c:v>42005</c:v>
                </c:pt>
                <c:pt idx="4">
                  <c:v>42036</c:v>
                </c:pt>
                <c:pt idx="5">
                  <c:v>42064</c:v>
                </c:pt>
                <c:pt idx="6">
                  <c:v>42095</c:v>
                </c:pt>
                <c:pt idx="7">
                  <c:v>42125</c:v>
                </c:pt>
                <c:pt idx="8">
                  <c:v>42156</c:v>
                </c:pt>
                <c:pt idx="9">
                  <c:v>42186</c:v>
                </c:pt>
                <c:pt idx="10">
                  <c:v>42217</c:v>
                </c:pt>
                <c:pt idx="11">
                  <c:v>42248</c:v>
                </c:pt>
                <c:pt idx="12">
                  <c:v>42278</c:v>
                </c:pt>
                <c:pt idx="13">
                  <c:v>42309</c:v>
                </c:pt>
                <c:pt idx="14">
                  <c:v>42339</c:v>
                </c:pt>
                <c:pt idx="15">
                  <c:v>42370</c:v>
                </c:pt>
                <c:pt idx="16">
                  <c:v>42401</c:v>
                </c:pt>
                <c:pt idx="17">
                  <c:v>42430</c:v>
                </c:pt>
              </c:numCache>
            </c:numRef>
          </c:cat>
          <c:val>
            <c:numRef>
              <c:f>'статистка adwords'!$D$38:$U$38</c:f>
              <c:numCache>
                <c:formatCode>0.00%</c:formatCode>
                <c:ptCount val="18"/>
                <c:pt idx="0">
                  <c:v>8.7180270722984149E-2</c:v>
                </c:pt>
                <c:pt idx="1">
                  <c:v>0.15816682807441368</c:v>
                </c:pt>
                <c:pt idx="2">
                  <c:v>0.29741207816433823</c:v>
                </c:pt>
                <c:pt idx="3">
                  <c:v>-0.30708808533372889</c:v>
                </c:pt>
                <c:pt idx="4">
                  <c:v>0.72258877839505553</c:v>
                </c:pt>
                <c:pt idx="5">
                  <c:v>0.56328575979627449</c:v>
                </c:pt>
                <c:pt idx="6">
                  <c:v>0.36206558720319226</c:v>
                </c:pt>
                <c:pt idx="7">
                  <c:v>0.2121755204634857</c:v>
                </c:pt>
                <c:pt idx="8">
                  <c:v>0.15983248945994571</c:v>
                </c:pt>
                <c:pt idx="9">
                  <c:v>0.71169369134086136</c:v>
                </c:pt>
                <c:pt idx="10">
                  <c:v>0.80029359095061059</c:v>
                </c:pt>
                <c:pt idx="11">
                  <c:v>0.22228599553283163</c:v>
                </c:pt>
                <c:pt idx="12">
                  <c:v>3.7120684365687794E-2</c:v>
                </c:pt>
                <c:pt idx="13">
                  <c:v>0.22467252925816458</c:v>
                </c:pt>
                <c:pt idx="14">
                  <c:v>0.42045982381155805</c:v>
                </c:pt>
                <c:pt idx="15">
                  <c:v>1.208702161519271</c:v>
                </c:pt>
                <c:pt idx="16">
                  <c:v>0.45168599626757394</c:v>
                </c:pt>
                <c:pt idx="17">
                  <c:v>1.313983644371796</c:v>
                </c:pt>
              </c:numCache>
            </c:numRef>
          </c:val>
        </c:ser>
        <c:dLbls/>
        <c:marker val="1"/>
        <c:axId val="72016256"/>
        <c:axId val="72017792"/>
      </c:lineChart>
      <c:dateAx>
        <c:axId val="72016256"/>
        <c:scaling>
          <c:orientation val="minMax"/>
        </c:scaling>
        <c:axPos val="b"/>
        <c:numFmt formatCode="mmm/yy" sourceLinked="1"/>
        <c:tickLblPos val="nextTo"/>
        <c:crossAx val="72017792"/>
        <c:crosses val="autoZero"/>
        <c:auto val="1"/>
        <c:lblOffset val="100"/>
        <c:baseTimeUnit val="months"/>
      </c:dateAx>
      <c:valAx>
        <c:axId val="72017792"/>
        <c:scaling>
          <c:orientation val="minMax"/>
        </c:scaling>
        <c:delete val="1"/>
        <c:axPos val="l"/>
        <c:majorGridlines/>
        <c:numFmt formatCode="0.00%" sourceLinked="1"/>
        <c:tickLblPos val="none"/>
        <c:crossAx val="72016256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26"/>
  <c:chart>
    <c:plotArea>
      <c:layout/>
      <c:lineChart>
        <c:grouping val="standard"/>
        <c:ser>
          <c:idx val="0"/>
          <c:order val="0"/>
          <c:tx>
            <c:strRef>
              <c:f>Direct!$B$34</c:f>
              <c:strCache>
                <c:ptCount val="1"/>
                <c:pt idx="0">
                  <c:v>Ручная кампания</c:v>
                </c:pt>
              </c:strCache>
            </c:strRef>
          </c:tx>
          <c:marker>
            <c:symbol val="none"/>
          </c:marker>
          <c:cat>
            <c:numRef>
              <c:f>Direct!$C$33:$T$33</c:f>
              <c:numCache>
                <c:formatCode>mmm/yy</c:formatCode>
                <c:ptCount val="18"/>
                <c:pt idx="0">
                  <c:v>41913</c:v>
                </c:pt>
                <c:pt idx="1">
                  <c:v>41944</c:v>
                </c:pt>
                <c:pt idx="2">
                  <c:v>41974</c:v>
                </c:pt>
                <c:pt idx="3">
                  <c:v>42005</c:v>
                </c:pt>
                <c:pt idx="4">
                  <c:v>42036</c:v>
                </c:pt>
                <c:pt idx="5">
                  <c:v>42064</c:v>
                </c:pt>
                <c:pt idx="6">
                  <c:v>42095</c:v>
                </c:pt>
                <c:pt idx="7">
                  <c:v>42125</c:v>
                </c:pt>
                <c:pt idx="8">
                  <c:v>42156</c:v>
                </c:pt>
                <c:pt idx="9">
                  <c:v>42186</c:v>
                </c:pt>
                <c:pt idx="10">
                  <c:v>42217</c:v>
                </c:pt>
                <c:pt idx="11">
                  <c:v>42248</c:v>
                </c:pt>
                <c:pt idx="12">
                  <c:v>42278</c:v>
                </c:pt>
                <c:pt idx="13">
                  <c:v>42309</c:v>
                </c:pt>
                <c:pt idx="14">
                  <c:v>42339</c:v>
                </c:pt>
                <c:pt idx="15">
                  <c:v>42370</c:v>
                </c:pt>
                <c:pt idx="16">
                  <c:v>42401</c:v>
                </c:pt>
                <c:pt idx="17">
                  <c:v>42430</c:v>
                </c:pt>
              </c:numCache>
            </c:numRef>
          </c:cat>
          <c:val>
            <c:numRef>
              <c:f>Direct!$C$34:$T$34</c:f>
              <c:numCache>
                <c:formatCode>0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 formatCode="0.00%">
                  <c:v>0.26881066389761082</c:v>
                </c:pt>
                <c:pt idx="6" formatCode="0.00%">
                  <c:v>0.56034120989089053</c:v>
                </c:pt>
                <c:pt idx="7" formatCode="0.00%">
                  <c:v>0.52286956143990193</c:v>
                </c:pt>
                <c:pt idx="8" formatCode="0.00%">
                  <c:v>1.1339962535911623</c:v>
                </c:pt>
                <c:pt idx="9" formatCode="0.00%">
                  <c:v>2.3755002158683172</c:v>
                </c:pt>
                <c:pt idx="10" formatCode="0.00%">
                  <c:v>4.8648736672494746</c:v>
                </c:pt>
                <c:pt idx="11" formatCode="0.00%">
                  <c:v>1.6200832491537744</c:v>
                </c:pt>
                <c:pt idx="12" formatCode="0.00%">
                  <c:v>2.1396305844576551</c:v>
                </c:pt>
                <c:pt idx="13" formatCode="0.00%">
                  <c:v>1.1679694593926435</c:v>
                </c:pt>
                <c:pt idx="14" formatCode="0.00%">
                  <c:v>1.4691012096374088</c:v>
                </c:pt>
                <c:pt idx="15" formatCode="0.00%">
                  <c:v>0.86653593836737564</c:v>
                </c:pt>
                <c:pt idx="16" formatCode="0.00%">
                  <c:v>0.44942392307008622</c:v>
                </c:pt>
                <c:pt idx="17" formatCode="0.00%">
                  <c:v>2.6244056671217878E-2</c:v>
                </c:pt>
              </c:numCache>
            </c:numRef>
          </c:val>
        </c:ser>
        <c:ser>
          <c:idx val="2"/>
          <c:order val="1"/>
          <c:tx>
            <c:strRef>
              <c:f>Direct!$B$36</c:f>
              <c:strCache>
                <c:ptCount val="1"/>
                <c:pt idx="0">
                  <c:v>Генерация</c:v>
                </c:pt>
              </c:strCache>
            </c:strRef>
          </c:tx>
          <c:marker>
            <c:symbol val="none"/>
          </c:marker>
          <c:cat>
            <c:numRef>
              <c:f>Direct!$C$33:$T$33</c:f>
              <c:numCache>
                <c:formatCode>mmm/yy</c:formatCode>
                <c:ptCount val="18"/>
                <c:pt idx="0">
                  <c:v>41913</c:v>
                </c:pt>
                <c:pt idx="1">
                  <c:v>41944</c:v>
                </c:pt>
                <c:pt idx="2">
                  <c:v>41974</c:v>
                </c:pt>
                <c:pt idx="3">
                  <c:v>42005</c:v>
                </c:pt>
                <c:pt idx="4">
                  <c:v>42036</c:v>
                </c:pt>
                <c:pt idx="5">
                  <c:v>42064</c:v>
                </c:pt>
                <c:pt idx="6">
                  <c:v>42095</c:v>
                </c:pt>
                <c:pt idx="7">
                  <c:v>42125</c:v>
                </c:pt>
                <c:pt idx="8">
                  <c:v>42156</c:v>
                </c:pt>
                <c:pt idx="9">
                  <c:v>42186</c:v>
                </c:pt>
                <c:pt idx="10">
                  <c:v>42217</c:v>
                </c:pt>
                <c:pt idx="11">
                  <c:v>42248</c:v>
                </c:pt>
                <c:pt idx="12">
                  <c:v>42278</c:v>
                </c:pt>
                <c:pt idx="13">
                  <c:v>42309</c:v>
                </c:pt>
                <c:pt idx="14">
                  <c:v>42339</c:v>
                </c:pt>
                <c:pt idx="15">
                  <c:v>42370</c:v>
                </c:pt>
                <c:pt idx="16">
                  <c:v>42401</c:v>
                </c:pt>
                <c:pt idx="17">
                  <c:v>42430</c:v>
                </c:pt>
              </c:numCache>
            </c:numRef>
          </c:cat>
          <c:val>
            <c:numRef>
              <c:f>Direct!$C$36:$T$36</c:f>
              <c:numCache>
                <c:formatCode>0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 formatCode="0.00%">
                  <c:v>-0.48796715201321006</c:v>
                </c:pt>
                <c:pt idx="8" formatCode="0.00%">
                  <c:v>0.71513334983938359</c:v>
                </c:pt>
                <c:pt idx="9" formatCode="0.00%">
                  <c:v>2.4806936487402202</c:v>
                </c:pt>
                <c:pt idx="10" formatCode="0.00%">
                  <c:v>2.7259489518284372</c:v>
                </c:pt>
                <c:pt idx="11" formatCode="0.00%">
                  <c:v>1.4892928189654633</c:v>
                </c:pt>
                <c:pt idx="12" formatCode="0.00%">
                  <c:v>1.5339807725561696</c:v>
                </c:pt>
                <c:pt idx="13" formatCode="0.00%">
                  <c:v>2.0054023787612731</c:v>
                </c:pt>
                <c:pt idx="14" formatCode="0.00%">
                  <c:v>2.5289622548624742</c:v>
                </c:pt>
                <c:pt idx="15" formatCode="0.00%">
                  <c:v>1.8581778100092876</c:v>
                </c:pt>
                <c:pt idx="16" formatCode="0.00%">
                  <c:v>0.68283208134917883</c:v>
                </c:pt>
                <c:pt idx="17" formatCode="0.00%">
                  <c:v>1.2306634377353667</c:v>
                </c:pt>
              </c:numCache>
            </c:numRef>
          </c:val>
        </c:ser>
        <c:dLbls/>
        <c:marker val="1"/>
        <c:axId val="72037120"/>
        <c:axId val="72038656"/>
      </c:lineChart>
      <c:dateAx>
        <c:axId val="72037120"/>
        <c:scaling>
          <c:orientation val="minMax"/>
        </c:scaling>
        <c:axPos val="b"/>
        <c:numFmt formatCode="mmm/yy" sourceLinked="1"/>
        <c:tickLblPos val="nextTo"/>
        <c:crossAx val="72038656"/>
        <c:crosses val="autoZero"/>
        <c:auto val="1"/>
        <c:lblOffset val="100"/>
        <c:baseTimeUnit val="months"/>
      </c:dateAx>
      <c:valAx>
        <c:axId val="72038656"/>
        <c:scaling>
          <c:orientation val="minMax"/>
        </c:scaling>
        <c:delete val="1"/>
        <c:axPos val="l"/>
        <c:majorGridlines/>
        <c:numFmt formatCode="0" sourceLinked="1"/>
        <c:tickLblPos val="none"/>
        <c:crossAx val="72037120"/>
        <c:crosses val="autoZero"/>
        <c:crossBetween val="between"/>
        <c:majorUnit val="1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barChart>
        <c:barDir val="col"/>
        <c:grouping val="stacked"/>
        <c:ser>
          <c:idx val="0"/>
          <c:order val="0"/>
          <c:tx>
            <c:strRef>
              <c:f>'статистка adwords'!$C$28</c:f>
              <c:strCache>
                <c:ptCount val="1"/>
                <c:pt idx="0">
                  <c:v>Ручная кампания</c:v>
                </c:pt>
              </c:strCache>
            </c:strRef>
          </c:tx>
          <c:cat>
            <c:numRef>
              <c:f>'статистка adwords'!$D$27:$U$27</c:f>
              <c:numCache>
                <c:formatCode>mmm/yy</c:formatCode>
                <c:ptCount val="18"/>
                <c:pt idx="0">
                  <c:v>41913</c:v>
                </c:pt>
                <c:pt idx="1">
                  <c:v>41944</c:v>
                </c:pt>
                <c:pt idx="2">
                  <c:v>41974</c:v>
                </c:pt>
                <c:pt idx="3">
                  <c:v>42005</c:v>
                </c:pt>
                <c:pt idx="4">
                  <c:v>42036</c:v>
                </c:pt>
                <c:pt idx="5">
                  <c:v>42064</c:v>
                </c:pt>
                <c:pt idx="6">
                  <c:v>42095</c:v>
                </c:pt>
                <c:pt idx="7">
                  <c:v>42125</c:v>
                </c:pt>
                <c:pt idx="8">
                  <c:v>42156</c:v>
                </c:pt>
                <c:pt idx="9">
                  <c:v>42186</c:v>
                </c:pt>
                <c:pt idx="10">
                  <c:v>42217</c:v>
                </c:pt>
                <c:pt idx="11">
                  <c:v>42248</c:v>
                </c:pt>
                <c:pt idx="12">
                  <c:v>42278</c:v>
                </c:pt>
                <c:pt idx="13">
                  <c:v>42309</c:v>
                </c:pt>
                <c:pt idx="14">
                  <c:v>42339</c:v>
                </c:pt>
                <c:pt idx="15">
                  <c:v>42370</c:v>
                </c:pt>
                <c:pt idx="16">
                  <c:v>42401</c:v>
                </c:pt>
                <c:pt idx="17">
                  <c:v>42430</c:v>
                </c:pt>
              </c:numCache>
            </c:numRef>
          </c:cat>
          <c:val>
            <c:numRef>
              <c:f>'статистка adwords'!$D$28:$U$28</c:f>
              <c:numCache>
                <c:formatCode>General</c:formatCode>
                <c:ptCount val="18"/>
                <c:pt idx="0">
                  <c:v>7498</c:v>
                </c:pt>
                <c:pt idx="1">
                  <c:v>14153</c:v>
                </c:pt>
                <c:pt idx="2">
                  <c:v>25994</c:v>
                </c:pt>
                <c:pt idx="3">
                  <c:v>22821</c:v>
                </c:pt>
                <c:pt idx="4">
                  <c:v>34656</c:v>
                </c:pt>
                <c:pt idx="5">
                  <c:v>37188</c:v>
                </c:pt>
                <c:pt idx="6">
                  <c:v>31225</c:v>
                </c:pt>
                <c:pt idx="7">
                  <c:v>25649</c:v>
                </c:pt>
                <c:pt idx="8">
                  <c:v>24890</c:v>
                </c:pt>
                <c:pt idx="9">
                  <c:v>26654</c:v>
                </c:pt>
                <c:pt idx="10">
                  <c:v>27517</c:v>
                </c:pt>
                <c:pt idx="11">
                  <c:v>39313</c:v>
                </c:pt>
                <c:pt idx="12">
                  <c:v>41127</c:v>
                </c:pt>
                <c:pt idx="13">
                  <c:v>48349</c:v>
                </c:pt>
                <c:pt idx="14">
                  <c:v>45217</c:v>
                </c:pt>
                <c:pt idx="15">
                  <c:v>54059</c:v>
                </c:pt>
                <c:pt idx="16">
                  <c:v>63480</c:v>
                </c:pt>
                <c:pt idx="17">
                  <c:v>66034</c:v>
                </c:pt>
              </c:numCache>
            </c:numRef>
          </c:val>
        </c:ser>
        <c:ser>
          <c:idx val="1"/>
          <c:order val="1"/>
          <c:tx>
            <c:strRef>
              <c:f>'статистка adwords'!$C$29</c:f>
              <c:strCache>
                <c:ptCount val="1"/>
                <c:pt idx="0">
                  <c:v>Бренд</c:v>
                </c:pt>
              </c:strCache>
            </c:strRef>
          </c:tx>
          <c:cat>
            <c:numRef>
              <c:f>'статистка adwords'!$D$27:$U$27</c:f>
              <c:numCache>
                <c:formatCode>mmm/yy</c:formatCode>
                <c:ptCount val="18"/>
                <c:pt idx="0">
                  <c:v>41913</c:v>
                </c:pt>
                <c:pt idx="1">
                  <c:v>41944</c:v>
                </c:pt>
                <c:pt idx="2">
                  <c:v>41974</c:v>
                </c:pt>
                <c:pt idx="3">
                  <c:v>42005</c:v>
                </c:pt>
                <c:pt idx="4">
                  <c:v>42036</c:v>
                </c:pt>
                <c:pt idx="5">
                  <c:v>42064</c:v>
                </c:pt>
                <c:pt idx="6">
                  <c:v>42095</c:v>
                </c:pt>
                <c:pt idx="7">
                  <c:v>42125</c:v>
                </c:pt>
                <c:pt idx="8">
                  <c:v>42156</c:v>
                </c:pt>
                <c:pt idx="9">
                  <c:v>42186</c:v>
                </c:pt>
                <c:pt idx="10">
                  <c:v>42217</c:v>
                </c:pt>
                <c:pt idx="11">
                  <c:v>42248</c:v>
                </c:pt>
                <c:pt idx="12">
                  <c:v>42278</c:v>
                </c:pt>
                <c:pt idx="13">
                  <c:v>42309</c:v>
                </c:pt>
                <c:pt idx="14">
                  <c:v>42339</c:v>
                </c:pt>
                <c:pt idx="15">
                  <c:v>42370</c:v>
                </c:pt>
                <c:pt idx="16">
                  <c:v>42401</c:v>
                </c:pt>
                <c:pt idx="17">
                  <c:v>42430</c:v>
                </c:pt>
              </c:numCache>
            </c:numRef>
          </c:cat>
          <c:val>
            <c:numRef>
              <c:f>'статистка adwords'!$D$29:$U$29</c:f>
              <c:numCache>
                <c:formatCode>General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257</c:v>
                </c:pt>
                <c:pt idx="9">
                  <c:v>1322</c:v>
                </c:pt>
                <c:pt idx="10">
                  <c:v>1502</c:v>
                </c:pt>
                <c:pt idx="11">
                  <c:v>2768</c:v>
                </c:pt>
                <c:pt idx="12">
                  <c:v>4249</c:v>
                </c:pt>
                <c:pt idx="13">
                  <c:v>4683</c:v>
                </c:pt>
                <c:pt idx="14">
                  <c:v>4432</c:v>
                </c:pt>
                <c:pt idx="15">
                  <c:v>4780</c:v>
                </c:pt>
                <c:pt idx="16">
                  <c:v>5756</c:v>
                </c:pt>
                <c:pt idx="17">
                  <c:v>6883</c:v>
                </c:pt>
              </c:numCache>
            </c:numRef>
          </c:val>
        </c:ser>
        <c:ser>
          <c:idx val="2"/>
          <c:order val="2"/>
          <c:tx>
            <c:strRef>
              <c:f>'статистка adwords'!$C$30</c:f>
              <c:strCache>
                <c:ptCount val="1"/>
                <c:pt idx="0">
                  <c:v>Генерация</c:v>
                </c:pt>
              </c:strCache>
            </c:strRef>
          </c:tx>
          <c:cat>
            <c:numRef>
              <c:f>'статистка adwords'!$D$27:$U$27</c:f>
              <c:numCache>
                <c:formatCode>mmm/yy</c:formatCode>
                <c:ptCount val="18"/>
                <c:pt idx="0">
                  <c:v>41913</c:v>
                </c:pt>
                <c:pt idx="1">
                  <c:v>41944</c:v>
                </c:pt>
                <c:pt idx="2">
                  <c:v>41974</c:v>
                </c:pt>
                <c:pt idx="3">
                  <c:v>42005</c:v>
                </c:pt>
                <c:pt idx="4">
                  <c:v>42036</c:v>
                </c:pt>
                <c:pt idx="5">
                  <c:v>42064</c:v>
                </c:pt>
                <c:pt idx="6">
                  <c:v>42095</c:v>
                </c:pt>
                <c:pt idx="7">
                  <c:v>42125</c:v>
                </c:pt>
                <c:pt idx="8">
                  <c:v>42156</c:v>
                </c:pt>
                <c:pt idx="9">
                  <c:v>42186</c:v>
                </c:pt>
                <c:pt idx="10">
                  <c:v>42217</c:v>
                </c:pt>
                <c:pt idx="11">
                  <c:v>42248</c:v>
                </c:pt>
                <c:pt idx="12">
                  <c:v>42278</c:v>
                </c:pt>
                <c:pt idx="13">
                  <c:v>42309</c:v>
                </c:pt>
                <c:pt idx="14">
                  <c:v>42339</c:v>
                </c:pt>
                <c:pt idx="15">
                  <c:v>42370</c:v>
                </c:pt>
                <c:pt idx="16">
                  <c:v>42401</c:v>
                </c:pt>
                <c:pt idx="17">
                  <c:v>42430</c:v>
                </c:pt>
              </c:numCache>
            </c:numRef>
          </c:cat>
          <c:val>
            <c:numRef>
              <c:f>'статистка adwords'!$D$30:$U$30</c:f>
              <c:numCache>
                <c:formatCode>General</c:formatCode>
                <c:ptCount val="18"/>
                <c:pt idx="0">
                  <c:v>18349</c:v>
                </c:pt>
                <c:pt idx="1">
                  <c:v>17381</c:v>
                </c:pt>
                <c:pt idx="2">
                  <c:v>15611</c:v>
                </c:pt>
                <c:pt idx="3">
                  <c:v>12740</c:v>
                </c:pt>
                <c:pt idx="4">
                  <c:v>17913</c:v>
                </c:pt>
                <c:pt idx="5">
                  <c:v>21675</c:v>
                </c:pt>
                <c:pt idx="6">
                  <c:v>19259</c:v>
                </c:pt>
                <c:pt idx="7">
                  <c:v>25832</c:v>
                </c:pt>
                <c:pt idx="8">
                  <c:v>23406</c:v>
                </c:pt>
                <c:pt idx="9">
                  <c:v>29562</c:v>
                </c:pt>
                <c:pt idx="10">
                  <c:v>29548</c:v>
                </c:pt>
                <c:pt idx="11">
                  <c:v>37124</c:v>
                </c:pt>
                <c:pt idx="12">
                  <c:v>40075</c:v>
                </c:pt>
                <c:pt idx="13">
                  <c:v>41206</c:v>
                </c:pt>
                <c:pt idx="14">
                  <c:v>41045</c:v>
                </c:pt>
                <c:pt idx="15">
                  <c:v>40800</c:v>
                </c:pt>
                <c:pt idx="16">
                  <c:v>45772</c:v>
                </c:pt>
                <c:pt idx="17">
                  <c:v>54214</c:v>
                </c:pt>
              </c:numCache>
            </c:numRef>
          </c:val>
        </c:ser>
        <c:ser>
          <c:idx val="3"/>
          <c:order val="3"/>
          <c:tx>
            <c:strRef>
              <c:f>'статистка adwords'!$C$31</c:f>
              <c:strCache>
                <c:ptCount val="1"/>
                <c:pt idx="0">
                  <c:v>Другое</c:v>
                </c:pt>
              </c:strCache>
            </c:strRef>
          </c:tx>
          <c:cat>
            <c:numRef>
              <c:f>'статистка adwords'!$D$27:$U$27</c:f>
              <c:numCache>
                <c:formatCode>mmm/yy</c:formatCode>
                <c:ptCount val="18"/>
                <c:pt idx="0">
                  <c:v>41913</c:v>
                </c:pt>
                <c:pt idx="1">
                  <c:v>41944</c:v>
                </c:pt>
                <c:pt idx="2">
                  <c:v>41974</c:v>
                </c:pt>
                <c:pt idx="3">
                  <c:v>42005</c:v>
                </c:pt>
                <c:pt idx="4">
                  <c:v>42036</c:v>
                </c:pt>
                <c:pt idx="5">
                  <c:v>42064</c:v>
                </c:pt>
                <c:pt idx="6">
                  <c:v>42095</c:v>
                </c:pt>
                <c:pt idx="7">
                  <c:v>42125</c:v>
                </c:pt>
                <c:pt idx="8">
                  <c:v>42156</c:v>
                </c:pt>
                <c:pt idx="9">
                  <c:v>42186</c:v>
                </c:pt>
                <c:pt idx="10">
                  <c:v>42217</c:v>
                </c:pt>
                <c:pt idx="11">
                  <c:v>42248</c:v>
                </c:pt>
                <c:pt idx="12">
                  <c:v>42278</c:v>
                </c:pt>
                <c:pt idx="13">
                  <c:v>42309</c:v>
                </c:pt>
                <c:pt idx="14">
                  <c:v>42339</c:v>
                </c:pt>
                <c:pt idx="15">
                  <c:v>42370</c:v>
                </c:pt>
                <c:pt idx="16">
                  <c:v>42401</c:v>
                </c:pt>
                <c:pt idx="17">
                  <c:v>42430</c:v>
                </c:pt>
              </c:numCache>
            </c:numRef>
          </c:cat>
          <c:val>
            <c:numRef>
              <c:f>'статистка adwords'!$D$31:$U$31</c:f>
              <c:numCache>
                <c:formatCode>0</c:formatCode>
                <c:ptCount val="18"/>
                <c:pt idx="0">
                  <c:v>1817</c:v>
                </c:pt>
                <c:pt idx="1">
                  <c:v>968</c:v>
                </c:pt>
                <c:pt idx="2">
                  <c:v>684</c:v>
                </c:pt>
                <c:pt idx="3">
                  <c:v>810</c:v>
                </c:pt>
                <c:pt idx="4">
                  <c:v>503</c:v>
                </c:pt>
                <c:pt idx="5">
                  <c:v>1147</c:v>
                </c:pt>
                <c:pt idx="6">
                  <c:v>1172</c:v>
                </c:pt>
                <c:pt idx="7">
                  <c:v>1098</c:v>
                </c:pt>
                <c:pt idx="8">
                  <c:v>2091</c:v>
                </c:pt>
                <c:pt idx="9">
                  <c:v>5758</c:v>
                </c:pt>
                <c:pt idx="10">
                  <c:v>9216</c:v>
                </c:pt>
                <c:pt idx="11">
                  <c:v>9144</c:v>
                </c:pt>
                <c:pt idx="12">
                  <c:v>10895</c:v>
                </c:pt>
                <c:pt idx="13">
                  <c:v>7356</c:v>
                </c:pt>
                <c:pt idx="14">
                  <c:v>44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</c:numCache>
            </c:numRef>
          </c:val>
        </c:ser>
        <c:dLbls/>
        <c:overlap val="100"/>
        <c:axId val="78375552"/>
        <c:axId val="80220544"/>
      </c:barChart>
      <c:dateAx>
        <c:axId val="78375552"/>
        <c:scaling>
          <c:orientation val="minMax"/>
        </c:scaling>
        <c:axPos val="b"/>
        <c:numFmt formatCode="mmm/yy" sourceLinked="1"/>
        <c:tickLblPos val="nextTo"/>
        <c:crossAx val="80220544"/>
        <c:crosses val="autoZero"/>
        <c:auto val="1"/>
        <c:lblOffset val="100"/>
        <c:baseTimeUnit val="months"/>
      </c:dateAx>
      <c:valAx>
        <c:axId val="80220544"/>
        <c:scaling>
          <c:orientation val="minMax"/>
        </c:scaling>
        <c:delete val="1"/>
        <c:axPos val="l"/>
        <c:majorGridlines/>
        <c:numFmt formatCode="General" sourceLinked="1"/>
        <c:tickLblPos val="none"/>
        <c:crossAx val="78375552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barChart>
        <c:barDir val="col"/>
        <c:grouping val="stacked"/>
        <c:ser>
          <c:idx val="0"/>
          <c:order val="0"/>
          <c:tx>
            <c:strRef>
              <c:f>Direct!$B$26</c:f>
              <c:strCache>
                <c:ptCount val="1"/>
                <c:pt idx="0">
                  <c:v>Ручная кампания</c:v>
                </c:pt>
              </c:strCache>
            </c:strRef>
          </c:tx>
          <c:cat>
            <c:numRef>
              <c:f>Direct!$C$25:$T$25</c:f>
              <c:numCache>
                <c:formatCode>mmm/yy</c:formatCode>
                <c:ptCount val="18"/>
                <c:pt idx="0">
                  <c:v>41913</c:v>
                </c:pt>
                <c:pt idx="1">
                  <c:v>41944</c:v>
                </c:pt>
                <c:pt idx="2">
                  <c:v>41974</c:v>
                </c:pt>
                <c:pt idx="3">
                  <c:v>42005</c:v>
                </c:pt>
                <c:pt idx="4">
                  <c:v>42036</c:v>
                </c:pt>
                <c:pt idx="5">
                  <c:v>42064</c:v>
                </c:pt>
                <c:pt idx="6">
                  <c:v>42095</c:v>
                </c:pt>
                <c:pt idx="7">
                  <c:v>42125</c:v>
                </c:pt>
                <c:pt idx="8">
                  <c:v>42156</c:v>
                </c:pt>
                <c:pt idx="9">
                  <c:v>42186</c:v>
                </c:pt>
                <c:pt idx="10">
                  <c:v>42217</c:v>
                </c:pt>
                <c:pt idx="11">
                  <c:v>42248</c:v>
                </c:pt>
                <c:pt idx="12">
                  <c:v>42278</c:v>
                </c:pt>
                <c:pt idx="13">
                  <c:v>42309</c:v>
                </c:pt>
                <c:pt idx="14">
                  <c:v>42339</c:v>
                </c:pt>
                <c:pt idx="15">
                  <c:v>42370</c:v>
                </c:pt>
                <c:pt idx="16">
                  <c:v>42401</c:v>
                </c:pt>
                <c:pt idx="17">
                  <c:v>42430</c:v>
                </c:pt>
              </c:numCache>
            </c:numRef>
          </c:cat>
          <c:val>
            <c:numRef>
              <c:f>Direct!$C$26:$T$26</c:f>
              <c:numCache>
                <c:formatCode>0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 formatCode="General">
                  <c:v>19881</c:v>
                </c:pt>
                <c:pt idx="6" formatCode="General">
                  <c:v>16109</c:v>
                </c:pt>
                <c:pt idx="7" formatCode="General">
                  <c:v>16495</c:v>
                </c:pt>
                <c:pt idx="8" formatCode="General">
                  <c:v>16839</c:v>
                </c:pt>
                <c:pt idx="9" formatCode="General">
                  <c:v>18585</c:v>
                </c:pt>
                <c:pt idx="10" formatCode="General">
                  <c:v>16489</c:v>
                </c:pt>
                <c:pt idx="11" formatCode="General">
                  <c:v>19941</c:v>
                </c:pt>
                <c:pt idx="12" formatCode="General">
                  <c:v>23437</c:v>
                </c:pt>
                <c:pt idx="13" formatCode="General">
                  <c:v>30791</c:v>
                </c:pt>
                <c:pt idx="14" formatCode="General">
                  <c:v>33699</c:v>
                </c:pt>
                <c:pt idx="15" formatCode="General">
                  <c:v>33923</c:v>
                </c:pt>
                <c:pt idx="16" formatCode="General">
                  <c:v>28934</c:v>
                </c:pt>
                <c:pt idx="17" formatCode="0.00">
                  <c:v>16624</c:v>
                </c:pt>
              </c:numCache>
            </c:numRef>
          </c:val>
        </c:ser>
        <c:ser>
          <c:idx val="1"/>
          <c:order val="1"/>
          <c:tx>
            <c:strRef>
              <c:f>Direct!$B$27</c:f>
              <c:strCache>
                <c:ptCount val="1"/>
                <c:pt idx="0">
                  <c:v>Бренд</c:v>
                </c:pt>
              </c:strCache>
            </c:strRef>
          </c:tx>
          <c:cat>
            <c:numRef>
              <c:f>Direct!$C$25:$T$25</c:f>
              <c:numCache>
                <c:formatCode>mmm/yy</c:formatCode>
                <c:ptCount val="18"/>
                <c:pt idx="0">
                  <c:v>41913</c:v>
                </c:pt>
                <c:pt idx="1">
                  <c:v>41944</c:v>
                </c:pt>
                <c:pt idx="2">
                  <c:v>41974</c:v>
                </c:pt>
                <c:pt idx="3">
                  <c:v>42005</c:v>
                </c:pt>
                <c:pt idx="4">
                  <c:v>42036</c:v>
                </c:pt>
                <c:pt idx="5">
                  <c:v>42064</c:v>
                </c:pt>
                <c:pt idx="6">
                  <c:v>42095</c:v>
                </c:pt>
                <c:pt idx="7">
                  <c:v>42125</c:v>
                </c:pt>
                <c:pt idx="8">
                  <c:v>42156</c:v>
                </c:pt>
                <c:pt idx="9">
                  <c:v>42186</c:v>
                </c:pt>
                <c:pt idx="10">
                  <c:v>42217</c:v>
                </c:pt>
                <c:pt idx="11">
                  <c:v>42248</c:v>
                </c:pt>
                <c:pt idx="12">
                  <c:v>42278</c:v>
                </c:pt>
                <c:pt idx="13">
                  <c:v>42309</c:v>
                </c:pt>
                <c:pt idx="14">
                  <c:v>42339</c:v>
                </c:pt>
                <c:pt idx="15">
                  <c:v>42370</c:v>
                </c:pt>
                <c:pt idx="16">
                  <c:v>42401</c:v>
                </c:pt>
                <c:pt idx="17">
                  <c:v>42430</c:v>
                </c:pt>
              </c:numCache>
            </c:numRef>
          </c:cat>
          <c:val>
            <c:numRef>
              <c:f>Direct!$C$27:$T$27</c:f>
              <c:numCache>
                <c:formatCode>General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19</c:v>
                </c:pt>
                <c:pt idx="11">
                  <c:v>1393</c:v>
                </c:pt>
                <c:pt idx="12">
                  <c:v>1706</c:v>
                </c:pt>
                <c:pt idx="13">
                  <c:v>1927</c:v>
                </c:pt>
                <c:pt idx="14">
                  <c:v>2284</c:v>
                </c:pt>
                <c:pt idx="15">
                  <c:v>2218</c:v>
                </c:pt>
                <c:pt idx="16">
                  <c:v>2215</c:v>
                </c:pt>
                <c:pt idx="17">
                  <c:v>2842</c:v>
                </c:pt>
              </c:numCache>
            </c:numRef>
          </c:val>
        </c:ser>
        <c:ser>
          <c:idx val="2"/>
          <c:order val="2"/>
          <c:tx>
            <c:strRef>
              <c:f>Direct!$B$28</c:f>
              <c:strCache>
                <c:ptCount val="1"/>
                <c:pt idx="0">
                  <c:v>Генерация</c:v>
                </c:pt>
              </c:strCache>
            </c:strRef>
          </c:tx>
          <c:cat>
            <c:numRef>
              <c:f>Direct!$C$25:$T$25</c:f>
              <c:numCache>
                <c:formatCode>mmm/yy</c:formatCode>
                <c:ptCount val="18"/>
                <c:pt idx="0">
                  <c:v>41913</c:v>
                </c:pt>
                <c:pt idx="1">
                  <c:v>41944</c:v>
                </c:pt>
                <c:pt idx="2">
                  <c:v>41974</c:v>
                </c:pt>
                <c:pt idx="3">
                  <c:v>42005</c:v>
                </c:pt>
                <c:pt idx="4">
                  <c:v>42036</c:v>
                </c:pt>
                <c:pt idx="5">
                  <c:v>42064</c:v>
                </c:pt>
                <c:pt idx="6">
                  <c:v>42095</c:v>
                </c:pt>
                <c:pt idx="7">
                  <c:v>42125</c:v>
                </c:pt>
                <c:pt idx="8">
                  <c:v>42156</c:v>
                </c:pt>
                <c:pt idx="9">
                  <c:v>42186</c:v>
                </c:pt>
                <c:pt idx="10">
                  <c:v>42217</c:v>
                </c:pt>
                <c:pt idx="11">
                  <c:v>42248</c:v>
                </c:pt>
                <c:pt idx="12">
                  <c:v>42278</c:v>
                </c:pt>
                <c:pt idx="13">
                  <c:v>42309</c:v>
                </c:pt>
                <c:pt idx="14">
                  <c:v>42339</c:v>
                </c:pt>
                <c:pt idx="15">
                  <c:v>42370</c:v>
                </c:pt>
                <c:pt idx="16">
                  <c:v>42401</c:v>
                </c:pt>
                <c:pt idx="17">
                  <c:v>42430</c:v>
                </c:pt>
              </c:numCache>
            </c:numRef>
          </c:cat>
          <c:val>
            <c:numRef>
              <c:f>Direct!$C$28:$T$28</c:f>
              <c:numCache>
                <c:formatCode>0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4656</c:v>
                </c:pt>
                <c:pt idx="8">
                  <c:v>3592</c:v>
                </c:pt>
                <c:pt idx="9">
                  <c:v>7416</c:v>
                </c:pt>
                <c:pt idx="10">
                  <c:v>16946</c:v>
                </c:pt>
                <c:pt idx="11">
                  <c:v>17936</c:v>
                </c:pt>
                <c:pt idx="12">
                  <c:v>21291</c:v>
                </c:pt>
                <c:pt idx="13">
                  <c:v>21998</c:v>
                </c:pt>
                <c:pt idx="14">
                  <c:v>21388</c:v>
                </c:pt>
                <c:pt idx="15">
                  <c:v>21215</c:v>
                </c:pt>
                <c:pt idx="16">
                  <c:v>22694</c:v>
                </c:pt>
                <c:pt idx="17" formatCode="General">
                  <c:v>28466</c:v>
                </c:pt>
              </c:numCache>
            </c:numRef>
          </c:val>
        </c:ser>
        <c:ser>
          <c:idx val="3"/>
          <c:order val="3"/>
          <c:tx>
            <c:strRef>
              <c:f>Direct!$B$29</c:f>
              <c:strCache>
                <c:ptCount val="1"/>
                <c:pt idx="0">
                  <c:v>Другое</c:v>
                </c:pt>
              </c:strCache>
            </c:strRef>
          </c:tx>
          <c:cat>
            <c:numRef>
              <c:f>Direct!$C$25:$T$25</c:f>
              <c:numCache>
                <c:formatCode>mmm/yy</c:formatCode>
                <c:ptCount val="18"/>
                <c:pt idx="0">
                  <c:v>41913</c:v>
                </c:pt>
                <c:pt idx="1">
                  <c:v>41944</c:v>
                </c:pt>
                <c:pt idx="2">
                  <c:v>41974</c:v>
                </c:pt>
                <c:pt idx="3">
                  <c:v>42005</c:v>
                </c:pt>
                <c:pt idx="4">
                  <c:v>42036</c:v>
                </c:pt>
                <c:pt idx="5">
                  <c:v>42064</c:v>
                </c:pt>
                <c:pt idx="6">
                  <c:v>42095</c:v>
                </c:pt>
                <c:pt idx="7">
                  <c:v>42125</c:v>
                </c:pt>
                <c:pt idx="8">
                  <c:v>42156</c:v>
                </c:pt>
                <c:pt idx="9">
                  <c:v>42186</c:v>
                </c:pt>
                <c:pt idx="10">
                  <c:v>42217</c:v>
                </c:pt>
                <c:pt idx="11">
                  <c:v>42248</c:v>
                </c:pt>
                <c:pt idx="12">
                  <c:v>42278</c:v>
                </c:pt>
                <c:pt idx="13">
                  <c:v>42309</c:v>
                </c:pt>
                <c:pt idx="14">
                  <c:v>42339</c:v>
                </c:pt>
                <c:pt idx="15">
                  <c:v>42370</c:v>
                </c:pt>
                <c:pt idx="16">
                  <c:v>42401</c:v>
                </c:pt>
                <c:pt idx="17">
                  <c:v>42430</c:v>
                </c:pt>
              </c:numCache>
            </c:numRef>
          </c:cat>
          <c:val>
            <c:numRef>
              <c:f>Direct!$C$29:$T$29</c:f>
              <c:numCache>
                <c:formatCode>0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6957</c:v>
                </c:pt>
                <c:pt idx="15">
                  <c:v>3441</c:v>
                </c:pt>
                <c:pt idx="16">
                  <c:v>1955</c:v>
                </c:pt>
                <c:pt idx="17" formatCode="General">
                  <c:v>2005</c:v>
                </c:pt>
              </c:numCache>
            </c:numRef>
          </c:val>
        </c:ser>
        <c:dLbls/>
        <c:overlap val="100"/>
        <c:axId val="80277504"/>
        <c:axId val="80279040"/>
      </c:barChart>
      <c:dateAx>
        <c:axId val="80277504"/>
        <c:scaling>
          <c:orientation val="minMax"/>
        </c:scaling>
        <c:axPos val="b"/>
        <c:numFmt formatCode="mmm/yy" sourceLinked="1"/>
        <c:tickLblPos val="nextTo"/>
        <c:crossAx val="80279040"/>
        <c:crosses val="autoZero"/>
        <c:auto val="1"/>
        <c:lblOffset val="100"/>
        <c:baseTimeUnit val="months"/>
      </c:dateAx>
      <c:valAx>
        <c:axId val="80279040"/>
        <c:scaling>
          <c:orientation val="minMax"/>
        </c:scaling>
        <c:delete val="1"/>
        <c:axPos val="l"/>
        <c:majorGridlines/>
        <c:numFmt formatCode="0" sourceLinked="1"/>
        <c:tickLblPos val="none"/>
        <c:crossAx val="80277504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barChart>
        <c:barDir val="col"/>
        <c:grouping val="stacked"/>
        <c:ser>
          <c:idx val="0"/>
          <c:order val="0"/>
          <c:tx>
            <c:strRef>
              <c:f>'статистка adwords'!$C$20</c:f>
              <c:strCache>
                <c:ptCount val="1"/>
                <c:pt idx="0">
                  <c:v>Ручная кампания</c:v>
                </c:pt>
              </c:strCache>
            </c:strRef>
          </c:tx>
          <c:cat>
            <c:numRef>
              <c:f>'статистка adwords'!$D$19:$U$19</c:f>
              <c:numCache>
                <c:formatCode>mmm/yy</c:formatCode>
                <c:ptCount val="18"/>
                <c:pt idx="0">
                  <c:v>41913</c:v>
                </c:pt>
                <c:pt idx="1">
                  <c:v>41944</c:v>
                </c:pt>
                <c:pt idx="2">
                  <c:v>41974</c:v>
                </c:pt>
                <c:pt idx="3">
                  <c:v>42005</c:v>
                </c:pt>
                <c:pt idx="4">
                  <c:v>42036</c:v>
                </c:pt>
                <c:pt idx="5">
                  <c:v>42064</c:v>
                </c:pt>
                <c:pt idx="6">
                  <c:v>42095</c:v>
                </c:pt>
                <c:pt idx="7">
                  <c:v>42125</c:v>
                </c:pt>
                <c:pt idx="8">
                  <c:v>42156</c:v>
                </c:pt>
                <c:pt idx="9">
                  <c:v>42186</c:v>
                </c:pt>
                <c:pt idx="10">
                  <c:v>42217</c:v>
                </c:pt>
                <c:pt idx="11">
                  <c:v>42248</c:v>
                </c:pt>
                <c:pt idx="12">
                  <c:v>42278</c:v>
                </c:pt>
                <c:pt idx="13">
                  <c:v>42309</c:v>
                </c:pt>
                <c:pt idx="14">
                  <c:v>42339</c:v>
                </c:pt>
                <c:pt idx="15">
                  <c:v>42370</c:v>
                </c:pt>
                <c:pt idx="16">
                  <c:v>42401</c:v>
                </c:pt>
                <c:pt idx="17">
                  <c:v>42430</c:v>
                </c:pt>
              </c:numCache>
            </c:numRef>
          </c:cat>
          <c:val>
            <c:numRef>
              <c:f>'статистка adwords'!$D$20:$U$20</c:f>
              <c:numCache>
                <c:formatCode>0.00</c:formatCode>
                <c:ptCount val="18"/>
                <c:pt idx="0">
                  <c:v>8766.42</c:v>
                </c:pt>
                <c:pt idx="1">
                  <c:v>7655.45</c:v>
                </c:pt>
                <c:pt idx="2">
                  <c:v>18405.330000000002</c:v>
                </c:pt>
                <c:pt idx="3" formatCode="General">
                  <c:v>19234.3</c:v>
                </c:pt>
                <c:pt idx="4" formatCode="General">
                  <c:v>21943.57</c:v>
                </c:pt>
                <c:pt idx="5">
                  <c:v>22932.07</c:v>
                </c:pt>
                <c:pt idx="6">
                  <c:v>20628</c:v>
                </c:pt>
                <c:pt idx="7">
                  <c:v>17284.53</c:v>
                </c:pt>
                <c:pt idx="8">
                  <c:v>19814.55</c:v>
                </c:pt>
                <c:pt idx="9">
                  <c:v>22294.03</c:v>
                </c:pt>
                <c:pt idx="10">
                  <c:v>28642.66</c:v>
                </c:pt>
                <c:pt idx="11">
                  <c:v>36859.07</c:v>
                </c:pt>
                <c:pt idx="12">
                  <c:v>30937.309999999994</c:v>
                </c:pt>
                <c:pt idx="13">
                  <c:v>38212.26</c:v>
                </c:pt>
                <c:pt idx="14">
                  <c:v>41369.590000000004</c:v>
                </c:pt>
                <c:pt idx="15">
                  <c:v>44333.46</c:v>
                </c:pt>
                <c:pt idx="16">
                  <c:v>53771.63</c:v>
                </c:pt>
                <c:pt idx="17">
                  <c:v>57629.98</c:v>
                </c:pt>
              </c:numCache>
            </c:numRef>
          </c:val>
        </c:ser>
        <c:ser>
          <c:idx val="1"/>
          <c:order val="1"/>
          <c:tx>
            <c:strRef>
              <c:f>'статистка adwords'!$C$21</c:f>
              <c:strCache>
                <c:ptCount val="1"/>
                <c:pt idx="0">
                  <c:v>Бренд</c:v>
                </c:pt>
              </c:strCache>
            </c:strRef>
          </c:tx>
          <c:cat>
            <c:numRef>
              <c:f>'статистка adwords'!$D$19:$U$19</c:f>
              <c:numCache>
                <c:formatCode>mmm/yy</c:formatCode>
                <c:ptCount val="18"/>
                <c:pt idx="0">
                  <c:v>41913</c:v>
                </c:pt>
                <c:pt idx="1">
                  <c:v>41944</c:v>
                </c:pt>
                <c:pt idx="2">
                  <c:v>41974</c:v>
                </c:pt>
                <c:pt idx="3">
                  <c:v>42005</c:v>
                </c:pt>
                <c:pt idx="4">
                  <c:v>42036</c:v>
                </c:pt>
                <c:pt idx="5">
                  <c:v>42064</c:v>
                </c:pt>
                <c:pt idx="6">
                  <c:v>42095</c:v>
                </c:pt>
                <c:pt idx="7">
                  <c:v>42125</c:v>
                </c:pt>
                <c:pt idx="8">
                  <c:v>42156</c:v>
                </c:pt>
                <c:pt idx="9">
                  <c:v>42186</c:v>
                </c:pt>
                <c:pt idx="10">
                  <c:v>42217</c:v>
                </c:pt>
                <c:pt idx="11">
                  <c:v>42248</c:v>
                </c:pt>
                <c:pt idx="12">
                  <c:v>42278</c:v>
                </c:pt>
                <c:pt idx="13">
                  <c:v>42309</c:v>
                </c:pt>
                <c:pt idx="14">
                  <c:v>42339</c:v>
                </c:pt>
                <c:pt idx="15">
                  <c:v>42370</c:v>
                </c:pt>
                <c:pt idx="16">
                  <c:v>42401</c:v>
                </c:pt>
                <c:pt idx="17">
                  <c:v>42430</c:v>
                </c:pt>
              </c:numCache>
            </c:numRef>
          </c:cat>
          <c:val>
            <c:numRef>
              <c:f>'статистка adwords'!$D$21:$U$21</c:f>
              <c:numCache>
                <c:formatCode>General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 formatCode="0.00">
                  <c:v>274.33999999999986</c:v>
                </c:pt>
                <c:pt idx="9" formatCode="0.00">
                  <c:v>716.61</c:v>
                </c:pt>
                <c:pt idx="10" formatCode="0.00">
                  <c:v>692.47</c:v>
                </c:pt>
                <c:pt idx="11" formatCode="0.00">
                  <c:v>1659.43</c:v>
                </c:pt>
                <c:pt idx="12" formatCode="0.00">
                  <c:v>2964.24</c:v>
                </c:pt>
                <c:pt idx="13" formatCode="0.00">
                  <c:v>3687.5</c:v>
                </c:pt>
                <c:pt idx="14" formatCode="0.00">
                  <c:v>3709.5</c:v>
                </c:pt>
                <c:pt idx="15" formatCode="0.00">
                  <c:v>3835.3500000000008</c:v>
                </c:pt>
                <c:pt idx="16" formatCode="0.00">
                  <c:v>3335.79</c:v>
                </c:pt>
                <c:pt idx="17" formatCode="0.00">
                  <c:v>3516.52</c:v>
                </c:pt>
              </c:numCache>
            </c:numRef>
          </c:val>
        </c:ser>
        <c:ser>
          <c:idx val="2"/>
          <c:order val="2"/>
          <c:tx>
            <c:strRef>
              <c:f>'статистка adwords'!$C$22</c:f>
              <c:strCache>
                <c:ptCount val="1"/>
                <c:pt idx="0">
                  <c:v>Генерация</c:v>
                </c:pt>
              </c:strCache>
            </c:strRef>
          </c:tx>
          <c:cat>
            <c:numRef>
              <c:f>'статистка adwords'!$D$19:$U$19</c:f>
              <c:numCache>
                <c:formatCode>mmm/yy</c:formatCode>
                <c:ptCount val="18"/>
                <c:pt idx="0">
                  <c:v>41913</c:v>
                </c:pt>
                <c:pt idx="1">
                  <c:v>41944</c:v>
                </c:pt>
                <c:pt idx="2">
                  <c:v>41974</c:v>
                </c:pt>
                <c:pt idx="3">
                  <c:v>42005</c:v>
                </c:pt>
                <c:pt idx="4">
                  <c:v>42036</c:v>
                </c:pt>
                <c:pt idx="5">
                  <c:v>42064</c:v>
                </c:pt>
                <c:pt idx="6">
                  <c:v>42095</c:v>
                </c:pt>
                <c:pt idx="7">
                  <c:v>42125</c:v>
                </c:pt>
                <c:pt idx="8">
                  <c:v>42156</c:v>
                </c:pt>
                <c:pt idx="9">
                  <c:v>42186</c:v>
                </c:pt>
                <c:pt idx="10">
                  <c:v>42217</c:v>
                </c:pt>
                <c:pt idx="11">
                  <c:v>42248</c:v>
                </c:pt>
                <c:pt idx="12">
                  <c:v>42278</c:v>
                </c:pt>
                <c:pt idx="13">
                  <c:v>42309</c:v>
                </c:pt>
                <c:pt idx="14">
                  <c:v>42339</c:v>
                </c:pt>
                <c:pt idx="15">
                  <c:v>42370</c:v>
                </c:pt>
                <c:pt idx="16">
                  <c:v>42401</c:v>
                </c:pt>
                <c:pt idx="17">
                  <c:v>42430</c:v>
                </c:pt>
              </c:numCache>
            </c:numRef>
          </c:cat>
          <c:val>
            <c:numRef>
              <c:f>'статистка adwords'!$D$22:$U$22</c:f>
              <c:numCache>
                <c:formatCode>0.00</c:formatCode>
                <c:ptCount val="18"/>
                <c:pt idx="0">
                  <c:v>14726</c:v>
                </c:pt>
                <c:pt idx="1">
                  <c:v>10315.49</c:v>
                </c:pt>
                <c:pt idx="2">
                  <c:v>10221.200000000004</c:v>
                </c:pt>
                <c:pt idx="3">
                  <c:v>10793.7</c:v>
                </c:pt>
                <c:pt idx="4">
                  <c:v>10963.91</c:v>
                </c:pt>
                <c:pt idx="5">
                  <c:v>13173.29</c:v>
                </c:pt>
                <c:pt idx="6">
                  <c:v>12724.84</c:v>
                </c:pt>
                <c:pt idx="7">
                  <c:v>19222.45</c:v>
                </c:pt>
                <c:pt idx="8">
                  <c:v>18932.54</c:v>
                </c:pt>
                <c:pt idx="9">
                  <c:v>21672.17</c:v>
                </c:pt>
                <c:pt idx="10">
                  <c:v>20212.93</c:v>
                </c:pt>
                <c:pt idx="11">
                  <c:v>30733.86</c:v>
                </c:pt>
                <c:pt idx="12">
                  <c:v>32628.17</c:v>
                </c:pt>
                <c:pt idx="13">
                  <c:v>32698.85</c:v>
                </c:pt>
                <c:pt idx="14">
                  <c:v>35020.080000000002</c:v>
                </c:pt>
                <c:pt idx="15">
                  <c:v>25568.59</c:v>
                </c:pt>
                <c:pt idx="16">
                  <c:v>30837.85</c:v>
                </c:pt>
                <c:pt idx="17">
                  <c:v>35189.11</c:v>
                </c:pt>
              </c:numCache>
            </c:numRef>
          </c:val>
        </c:ser>
        <c:ser>
          <c:idx val="3"/>
          <c:order val="3"/>
          <c:tx>
            <c:strRef>
              <c:f>'статистка adwords'!$C$23</c:f>
              <c:strCache>
                <c:ptCount val="1"/>
                <c:pt idx="0">
                  <c:v>Другое</c:v>
                </c:pt>
              </c:strCache>
            </c:strRef>
          </c:tx>
          <c:cat>
            <c:numRef>
              <c:f>'статистка adwords'!$D$19:$U$19</c:f>
              <c:numCache>
                <c:formatCode>mmm/yy</c:formatCode>
                <c:ptCount val="18"/>
                <c:pt idx="0">
                  <c:v>41913</c:v>
                </c:pt>
                <c:pt idx="1">
                  <c:v>41944</c:v>
                </c:pt>
                <c:pt idx="2">
                  <c:v>41974</c:v>
                </c:pt>
                <c:pt idx="3">
                  <c:v>42005</c:v>
                </c:pt>
                <c:pt idx="4">
                  <c:v>42036</c:v>
                </c:pt>
                <c:pt idx="5">
                  <c:v>42064</c:v>
                </c:pt>
                <c:pt idx="6">
                  <c:v>42095</c:v>
                </c:pt>
                <c:pt idx="7">
                  <c:v>42125</c:v>
                </c:pt>
                <c:pt idx="8">
                  <c:v>42156</c:v>
                </c:pt>
                <c:pt idx="9">
                  <c:v>42186</c:v>
                </c:pt>
                <c:pt idx="10">
                  <c:v>42217</c:v>
                </c:pt>
                <c:pt idx="11">
                  <c:v>42248</c:v>
                </c:pt>
                <c:pt idx="12">
                  <c:v>42278</c:v>
                </c:pt>
                <c:pt idx="13">
                  <c:v>42309</c:v>
                </c:pt>
                <c:pt idx="14">
                  <c:v>42339</c:v>
                </c:pt>
                <c:pt idx="15">
                  <c:v>42370</c:v>
                </c:pt>
                <c:pt idx="16">
                  <c:v>42401</c:v>
                </c:pt>
                <c:pt idx="17">
                  <c:v>42430</c:v>
                </c:pt>
              </c:numCache>
            </c:numRef>
          </c:cat>
          <c:val>
            <c:numRef>
              <c:f>'статистка adwords'!$D$23:$U$23</c:f>
              <c:numCache>
                <c:formatCode>0</c:formatCode>
                <c:ptCount val="18"/>
                <c:pt idx="0">
                  <c:v>5654.84</c:v>
                </c:pt>
                <c:pt idx="1">
                  <c:v>4500.95</c:v>
                </c:pt>
                <c:pt idx="2">
                  <c:v>3930.2999999999993</c:v>
                </c:pt>
                <c:pt idx="3">
                  <c:v>6456.1900000000023</c:v>
                </c:pt>
                <c:pt idx="4">
                  <c:v>4064.2100000000028</c:v>
                </c:pt>
                <c:pt idx="5">
                  <c:v>4701.57</c:v>
                </c:pt>
                <c:pt idx="6">
                  <c:v>4689.6000000000022</c:v>
                </c:pt>
                <c:pt idx="7">
                  <c:v>4720.7700000000013</c:v>
                </c:pt>
                <c:pt idx="8">
                  <c:v>5876.92</c:v>
                </c:pt>
                <c:pt idx="9">
                  <c:v>9414.0299999999934</c:v>
                </c:pt>
                <c:pt idx="10">
                  <c:v>11330.130000000005</c:v>
                </c:pt>
                <c:pt idx="11">
                  <c:v>12052.630000000006</c:v>
                </c:pt>
                <c:pt idx="12">
                  <c:v>14070.399999999991</c:v>
                </c:pt>
                <c:pt idx="13">
                  <c:v>9351.1400000000031</c:v>
                </c:pt>
                <c:pt idx="14">
                  <c:v>71.410000000003492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</c:numCache>
            </c:numRef>
          </c:val>
        </c:ser>
        <c:dLbls/>
        <c:overlap val="100"/>
        <c:axId val="80385152"/>
        <c:axId val="80386688"/>
      </c:barChart>
      <c:dateAx>
        <c:axId val="80385152"/>
        <c:scaling>
          <c:orientation val="minMax"/>
        </c:scaling>
        <c:axPos val="b"/>
        <c:numFmt formatCode="mmm/yy" sourceLinked="1"/>
        <c:tickLblPos val="nextTo"/>
        <c:crossAx val="80386688"/>
        <c:crosses val="autoZero"/>
        <c:auto val="1"/>
        <c:lblOffset val="100"/>
        <c:baseTimeUnit val="months"/>
      </c:dateAx>
      <c:valAx>
        <c:axId val="80386688"/>
        <c:scaling>
          <c:orientation val="minMax"/>
        </c:scaling>
        <c:delete val="1"/>
        <c:axPos val="l"/>
        <c:majorGridlines/>
        <c:numFmt formatCode="0.00" sourceLinked="1"/>
        <c:tickLblPos val="none"/>
        <c:crossAx val="80385152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barChart>
        <c:barDir val="col"/>
        <c:grouping val="stacked"/>
        <c:ser>
          <c:idx val="0"/>
          <c:order val="0"/>
          <c:tx>
            <c:strRef>
              <c:f>Direct!$B$18</c:f>
              <c:strCache>
                <c:ptCount val="1"/>
                <c:pt idx="0">
                  <c:v>Ручная кампания</c:v>
                </c:pt>
              </c:strCache>
            </c:strRef>
          </c:tx>
          <c:cat>
            <c:numRef>
              <c:f>Direct!$C$17:$T$17</c:f>
              <c:numCache>
                <c:formatCode>mmm/yy</c:formatCode>
                <c:ptCount val="18"/>
                <c:pt idx="0">
                  <c:v>41913</c:v>
                </c:pt>
                <c:pt idx="1">
                  <c:v>41944</c:v>
                </c:pt>
                <c:pt idx="2">
                  <c:v>41974</c:v>
                </c:pt>
                <c:pt idx="3">
                  <c:v>42005</c:v>
                </c:pt>
                <c:pt idx="4">
                  <c:v>42036</c:v>
                </c:pt>
                <c:pt idx="5">
                  <c:v>42064</c:v>
                </c:pt>
                <c:pt idx="6">
                  <c:v>42095</c:v>
                </c:pt>
                <c:pt idx="7">
                  <c:v>42125</c:v>
                </c:pt>
                <c:pt idx="8">
                  <c:v>42156</c:v>
                </c:pt>
                <c:pt idx="9">
                  <c:v>42186</c:v>
                </c:pt>
                <c:pt idx="10">
                  <c:v>42217</c:v>
                </c:pt>
                <c:pt idx="11">
                  <c:v>42248</c:v>
                </c:pt>
                <c:pt idx="12">
                  <c:v>42278</c:v>
                </c:pt>
                <c:pt idx="13">
                  <c:v>42309</c:v>
                </c:pt>
                <c:pt idx="14">
                  <c:v>42339</c:v>
                </c:pt>
                <c:pt idx="15">
                  <c:v>42370</c:v>
                </c:pt>
                <c:pt idx="16">
                  <c:v>42401</c:v>
                </c:pt>
                <c:pt idx="17">
                  <c:v>42430</c:v>
                </c:pt>
              </c:numCache>
            </c:numRef>
          </c:cat>
          <c:val>
            <c:numRef>
              <c:f>Direct!$C$18:$T$18</c:f>
              <c:numCache>
                <c:formatCode>0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10554.740000000003</c:v>
                </c:pt>
                <c:pt idx="6" formatCode="0.00">
                  <c:v>8467.32</c:v>
                </c:pt>
                <c:pt idx="7" formatCode="0.00">
                  <c:v>8363.81</c:v>
                </c:pt>
                <c:pt idx="8" formatCode="0.00">
                  <c:v>8448.98</c:v>
                </c:pt>
                <c:pt idx="9" formatCode="0.00">
                  <c:v>9187.7000000000007</c:v>
                </c:pt>
                <c:pt idx="10" formatCode="0.00">
                  <c:v>7389.48</c:v>
                </c:pt>
                <c:pt idx="11" formatCode="0.00">
                  <c:v>12037.76</c:v>
                </c:pt>
                <c:pt idx="12" formatCode="0.00">
                  <c:v>16520.330000000002</c:v>
                </c:pt>
                <c:pt idx="13" formatCode="0.00">
                  <c:v>22760.080000000005</c:v>
                </c:pt>
                <c:pt idx="14" formatCode="0.00">
                  <c:v>28185.03</c:v>
                </c:pt>
                <c:pt idx="15" formatCode="0.00">
                  <c:v>31752.880000000001</c:v>
                </c:pt>
                <c:pt idx="16" formatCode="0.00">
                  <c:v>38629.1</c:v>
                </c:pt>
                <c:pt idx="17" formatCode="0.00">
                  <c:v>32437.629999999997</c:v>
                </c:pt>
              </c:numCache>
            </c:numRef>
          </c:val>
        </c:ser>
        <c:ser>
          <c:idx val="1"/>
          <c:order val="1"/>
          <c:tx>
            <c:strRef>
              <c:f>Direct!$B$19</c:f>
              <c:strCache>
                <c:ptCount val="1"/>
                <c:pt idx="0">
                  <c:v>Бренд</c:v>
                </c:pt>
              </c:strCache>
            </c:strRef>
          </c:tx>
          <c:cat>
            <c:numRef>
              <c:f>Direct!$C$17:$T$17</c:f>
              <c:numCache>
                <c:formatCode>mmm/yy</c:formatCode>
                <c:ptCount val="18"/>
                <c:pt idx="0">
                  <c:v>41913</c:v>
                </c:pt>
                <c:pt idx="1">
                  <c:v>41944</c:v>
                </c:pt>
                <c:pt idx="2">
                  <c:v>41974</c:v>
                </c:pt>
                <c:pt idx="3">
                  <c:v>42005</c:v>
                </c:pt>
                <c:pt idx="4">
                  <c:v>42036</c:v>
                </c:pt>
                <c:pt idx="5">
                  <c:v>42064</c:v>
                </c:pt>
                <c:pt idx="6">
                  <c:v>42095</c:v>
                </c:pt>
                <c:pt idx="7">
                  <c:v>42125</c:v>
                </c:pt>
                <c:pt idx="8">
                  <c:v>42156</c:v>
                </c:pt>
                <c:pt idx="9">
                  <c:v>42186</c:v>
                </c:pt>
                <c:pt idx="10">
                  <c:v>42217</c:v>
                </c:pt>
                <c:pt idx="11">
                  <c:v>42248</c:v>
                </c:pt>
                <c:pt idx="12">
                  <c:v>42278</c:v>
                </c:pt>
                <c:pt idx="13">
                  <c:v>42309</c:v>
                </c:pt>
                <c:pt idx="14">
                  <c:v>42339</c:v>
                </c:pt>
                <c:pt idx="15">
                  <c:v>42370</c:v>
                </c:pt>
                <c:pt idx="16">
                  <c:v>42401</c:v>
                </c:pt>
                <c:pt idx="17">
                  <c:v>42430</c:v>
                </c:pt>
              </c:numCache>
            </c:numRef>
          </c:cat>
          <c:val>
            <c:numRef>
              <c:f>Direct!$C$19:$T$19</c:f>
              <c:numCache>
                <c:formatCode>General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 formatCode="0.00">
                  <c:v>36.56</c:v>
                </c:pt>
                <c:pt idx="11" formatCode="0.00">
                  <c:v>993.8399999999998</c:v>
                </c:pt>
                <c:pt idx="12" formatCode="0.00">
                  <c:v>802.51</c:v>
                </c:pt>
                <c:pt idx="13" formatCode="0.00">
                  <c:v>978.9</c:v>
                </c:pt>
                <c:pt idx="14" formatCode="0.00">
                  <c:v>1510.32</c:v>
                </c:pt>
                <c:pt idx="15" formatCode="0.00">
                  <c:v>1966.25</c:v>
                </c:pt>
                <c:pt idx="16" formatCode="0.00">
                  <c:v>2300.11</c:v>
                </c:pt>
                <c:pt idx="17" formatCode="0.00">
                  <c:v>3258.52</c:v>
                </c:pt>
              </c:numCache>
            </c:numRef>
          </c:val>
        </c:ser>
        <c:ser>
          <c:idx val="2"/>
          <c:order val="2"/>
          <c:tx>
            <c:strRef>
              <c:f>Direct!$B$20</c:f>
              <c:strCache>
                <c:ptCount val="1"/>
                <c:pt idx="0">
                  <c:v>Генерация</c:v>
                </c:pt>
              </c:strCache>
            </c:strRef>
          </c:tx>
          <c:cat>
            <c:numRef>
              <c:f>Direct!$C$17:$T$17</c:f>
              <c:numCache>
                <c:formatCode>mmm/yy</c:formatCode>
                <c:ptCount val="18"/>
                <c:pt idx="0">
                  <c:v>41913</c:v>
                </c:pt>
                <c:pt idx="1">
                  <c:v>41944</c:v>
                </c:pt>
                <c:pt idx="2">
                  <c:v>41974</c:v>
                </c:pt>
                <c:pt idx="3">
                  <c:v>42005</c:v>
                </c:pt>
                <c:pt idx="4">
                  <c:v>42036</c:v>
                </c:pt>
                <c:pt idx="5">
                  <c:v>42064</c:v>
                </c:pt>
                <c:pt idx="6">
                  <c:v>42095</c:v>
                </c:pt>
                <c:pt idx="7">
                  <c:v>42125</c:v>
                </c:pt>
                <c:pt idx="8">
                  <c:v>42156</c:v>
                </c:pt>
                <c:pt idx="9">
                  <c:v>42186</c:v>
                </c:pt>
                <c:pt idx="10">
                  <c:v>42217</c:v>
                </c:pt>
                <c:pt idx="11">
                  <c:v>42248</c:v>
                </c:pt>
                <c:pt idx="12">
                  <c:v>42278</c:v>
                </c:pt>
                <c:pt idx="13">
                  <c:v>42309</c:v>
                </c:pt>
                <c:pt idx="14">
                  <c:v>42339</c:v>
                </c:pt>
                <c:pt idx="15">
                  <c:v>42370</c:v>
                </c:pt>
                <c:pt idx="16">
                  <c:v>42401</c:v>
                </c:pt>
                <c:pt idx="17">
                  <c:v>42430</c:v>
                </c:pt>
              </c:numCache>
            </c:numRef>
          </c:cat>
          <c:val>
            <c:numRef>
              <c:f>Direct!$C$20:$T$20</c:f>
              <c:numCache>
                <c:formatCode>0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2793.880000000001</c:v>
                </c:pt>
                <c:pt idx="8">
                  <c:v>2100.2399999999998</c:v>
                </c:pt>
                <c:pt idx="9">
                  <c:v>4058.25</c:v>
                </c:pt>
                <c:pt idx="10">
                  <c:v>8301.44</c:v>
                </c:pt>
                <c:pt idx="11">
                  <c:v>9137.17</c:v>
                </c:pt>
                <c:pt idx="12">
                  <c:v>11835.859999999995</c:v>
                </c:pt>
                <c:pt idx="13">
                  <c:v>12442.049999999992</c:v>
                </c:pt>
                <c:pt idx="14">
                  <c:v>12661.939999999995</c:v>
                </c:pt>
                <c:pt idx="15">
                  <c:v>12355.059999999989</c:v>
                </c:pt>
                <c:pt idx="16">
                  <c:v>17454.96000000001</c:v>
                </c:pt>
                <c:pt idx="17" formatCode="General">
                  <c:v>28426.329999999994</c:v>
                </c:pt>
              </c:numCache>
            </c:numRef>
          </c:val>
        </c:ser>
        <c:ser>
          <c:idx val="3"/>
          <c:order val="3"/>
          <c:tx>
            <c:strRef>
              <c:f>Direct!$B$21</c:f>
              <c:strCache>
                <c:ptCount val="1"/>
                <c:pt idx="0">
                  <c:v>Другое</c:v>
                </c:pt>
              </c:strCache>
            </c:strRef>
          </c:tx>
          <c:cat>
            <c:numRef>
              <c:f>Direct!$C$17:$T$17</c:f>
              <c:numCache>
                <c:formatCode>mmm/yy</c:formatCode>
                <c:ptCount val="18"/>
                <c:pt idx="0">
                  <c:v>41913</c:v>
                </c:pt>
                <c:pt idx="1">
                  <c:v>41944</c:v>
                </c:pt>
                <c:pt idx="2">
                  <c:v>41974</c:v>
                </c:pt>
                <c:pt idx="3">
                  <c:v>42005</c:v>
                </c:pt>
                <c:pt idx="4">
                  <c:v>42036</c:v>
                </c:pt>
                <c:pt idx="5">
                  <c:v>42064</c:v>
                </c:pt>
                <c:pt idx="6">
                  <c:v>42095</c:v>
                </c:pt>
                <c:pt idx="7">
                  <c:v>42125</c:v>
                </c:pt>
                <c:pt idx="8">
                  <c:v>42156</c:v>
                </c:pt>
                <c:pt idx="9">
                  <c:v>42186</c:v>
                </c:pt>
                <c:pt idx="10">
                  <c:v>42217</c:v>
                </c:pt>
                <c:pt idx="11">
                  <c:v>42248</c:v>
                </c:pt>
                <c:pt idx="12">
                  <c:v>42278</c:v>
                </c:pt>
                <c:pt idx="13">
                  <c:v>42309</c:v>
                </c:pt>
                <c:pt idx="14">
                  <c:v>42339</c:v>
                </c:pt>
                <c:pt idx="15">
                  <c:v>42370</c:v>
                </c:pt>
                <c:pt idx="16">
                  <c:v>42401</c:v>
                </c:pt>
                <c:pt idx="17">
                  <c:v>42430</c:v>
                </c:pt>
              </c:numCache>
            </c:numRef>
          </c:cat>
          <c:val>
            <c:numRef>
              <c:f>Direct!$C$21:$T$21</c:f>
              <c:numCache>
                <c:formatCode>0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3584.16</c:v>
                </c:pt>
                <c:pt idx="15">
                  <c:v>1531.1899999999998</c:v>
                </c:pt>
                <c:pt idx="16">
                  <c:v>998.94999999999982</c:v>
                </c:pt>
                <c:pt idx="17">
                  <c:v>1099.1399999999999</c:v>
                </c:pt>
              </c:numCache>
            </c:numRef>
          </c:val>
        </c:ser>
        <c:dLbls/>
        <c:overlap val="100"/>
        <c:axId val="80312576"/>
        <c:axId val="80322560"/>
      </c:barChart>
      <c:dateAx>
        <c:axId val="80312576"/>
        <c:scaling>
          <c:orientation val="minMax"/>
        </c:scaling>
        <c:axPos val="b"/>
        <c:numFmt formatCode="mmm/yy" sourceLinked="1"/>
        <c:tickLblPos val="nextTo"/>
        <c:crossAx val="80322560"/>
        <c:crosses val="autoZero"/>
        <c:auto val="1"/>
        <c:lblOffset val="100"/>
        <c:baseTimeUnit val="months"/>
      </c:dateAx>
      <c:valAx>
        <c:axId val="80322560"/>
        <c:scaling>
          <c:orientation val="minMax"/>
        </c:scaling>
        <c:delete val="1"/>
        <c:axPos val="l"/>
        <c:majorGridlines/>
        <c:numFmt formatCode="0" sourceLinked="1"/>
        <c:tickLblPos val="none"/>
        <c:crossAx val="80312576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barChart>
        <c:barDir val="col"/>
        <c:grouping val="stacked"/>
        <c:ser>
          <c:idx val="0"/>
          <c:order val="0"/>
          <c:tx>
            <c:strRef>
              <c:f>'статистка adwords'!$C$12</c:f>
              <c:strCache>
                <c:ptCount val="1"/>
                <c:pt idx="0">
                  <c:v>Ручная кампания</c:v>
                </c:pt>
              </c:strCache>
            </c:strRef>
          </c:tx>
          <c:cat>
            <c:numRef>
              <c:f>'статистка adwords'!$D$11:$U$11</c:f>
              <c:numCache>
                <c:formatCode>mmm/yy</c:formatCode>
                <c:ptCount val="18"/>
                <c:pt idx="0">
                  <c:v>41913</c:v>
                </c:pt>
                <c:pt idx="1">
                  <c:v>41944</c:v>
                </c:pt>
                <c:pt idx="2">
                  <c:v>41974</c:v>
                </c:pt>
                <c:pt idx="3">
                  <c:v>42005</c:v>
                </c:pt>
                <c:pt idx="4">
                  <c:v>42036</c:v>
                </c:pt>
                <c:pt idx="5">
                  <c:v>42064</c:v>
                </c:pt>
                <c:pt idx="6">
                  <c:v>42095</c:v>
                </c:pt>
                <c:pt idx="7">
                  <c:v>42125</c:v>
                </c:pt>
                <c:pt idx="8">
                  <c:v>42156</c:v>
                </c:pt>
                <c:pt idx="9">
                  <c:v>42186</c:v>
                </c:pt>
                <c:pt idx="10">
                  <c:v>42217</c:v>
                </c:pt>
                <c:pt idx="11">
                  <c:v>42248</c:v>
                </c:pt>
                <c:pt idx="12">
                  <c:v>42278</c:v>
                </c:pt>
                <c:pt idx="13">
                  <c:v>42309</c:v>
                </c:pt>
                <c:pt idx="14">
                  <c:v>42339</c:v>
                </c:pt>
                <c:pt idx="15">
                  <c:v>42370</c:v>
                </c:pt>
                <c:pt idx="16">
                  <c:v>42401</c:v>
                </c:pt>
                <c:pt idx="17">
                  <c:v>42430</c:v>
                </c:pt>
              </c:numCache>
            </c:numRef>
          </c:cat>
          <c:val>
            <c:numRef>
              <c:f>'статистка adwords'!$D$12:$U$12</c:f>
              <c:numCache>
                <c:formatCode>General</c:formatCode>
                <c:ptCount val="18"/>
                <c:pt idx="0">
                  <c:v>49</c:v>
                </c:pt>
                <c:pt idx="1">
                  <c:v>47</c:v>
                </c:pt>
                <c:pt idx="2">
                  <c:v>96</c:v>
                </c:pt>
                <c:pt idx="3">
                  <c:v>58</c:v>
                </c:pt>
                <c:pt idx="4">
                  <c:v>109</c:v>
                </c:pt>
                <c:pt idx="5">
                  <c:v>106</c:v>
                </c:pt>
                <c:pt idx="6">
                  <c:v>104</c:v>
                </c:pt>
                <c:pt idx="7">
                  <c:v>98</c:v>
                </c:pt>
                <c:pt idx="8">
                  <c:v>101</c:v>
                </c:pt>
                <c:pt idx="9">
                  <c:v>161</c:v>
                </c:pt>
                <c:pt idx="10">
                  <c:v>162</c:v>
                </c:pt>
                <c:pt idx="11">
                  <c:v>196</c:v>
                </c:pt>
                <c:pt idx="12">
                  <c:v>235</c:v>
                </c:pt>
                <c:pt idx="13">
                  <c:v>259</c:v>
                </c:pt>
                <c:pt idx="14">
                  <c:v>349</c:v>
                </c:pt>
                <c:pt idx="15">
                  <c:v>389</c:v>
                </c:pt>
                <c:pt idx="16">
                  <c:v>368</c:v>
                </c:pt>
                <c:pt idx="17">
                  <c:v>400</c:v>
                </c:pt>
              </c:numCache>
            </c:numRef>
          </c:val>
        </c:ser>
        <c:ser>
          <c:idx val="1"/>
          <c:order val="1"/>
          <c:tx>
            <c:strRef>
              <c:f>'статистка adwords'!$C$13</c:f>
              <c:strCache>
                <c:ptCount val="1"/>
                <c:pt idx="0">
                  <c:v>Бренд</c:v>
                </c:pt>
              </c:strCache>
            </c:strRef>
          </c:tx>
          <c:cat>
            <c:numRef>
              <c:f>'статистка adwords'!$D$11:$U$11</c:f>
              <c:numCache>
                <c:formatCode>mmm/yy</c:formatCode>
                <c:ptCount val="18"/>
                <c:pt idx="0">
                  <c:v>41913</c:v>
                </c:pt>
                <c:pt idx="1">
                  <c:v>41944</c:v>
                </c:pt>
                <c:pt idx="2">
                  <c:v>41974</c:v>
                </c:pt>
                <c:pt idx="3">
                  <c:v>42005</c:v>
                </c:pt>
                <c:pt idx="4">
                  <c:v>42036</c:v>
                </c:pt>
                <c:pt idx="5">
                  <c:v>42064</c:v>
                </c:pt>
                <c:pt idx="6">
                  <c:v>42095</c:v>
                </c:pt>
                <c:pt idx="7">
                  <c:v>42125</c:v>
                </c:pt>
                <c:pt idx="8">
                  <c:v>42156</c:v>
                </c:pt>
                <c:pt idx="9">
                  <c:v>42186</c:v>
                </c:pt>
                <c:pt idx="10">
                  <c:v>42217</c:v>
                </c:pt>
                <c:pt idx="11">
                  <c:v>42248</c:v>
                </c:pt>
                <c:pt idx="12">
                  <c:v>42278</c:v>
                </c:pt>
                <c:pt idx="13">
                  <c:v>42309</c:v>
                </c:pt>
                <c:pt idx="14">
                  <c:v>42339</c:v>
                </c:pt>
                <c:pt idx="15">
                  <c:v>42370</c:v>
                </c:pt>
                <c:pt idx="16">
                  <c:v>42401</c:v>
                </c:pt>
                <c:pt idx="17">
                  <c:v>42430</c:v>
                </c:pt>
              </c:numCache>
            </c:numRef>
          </c:cat>
          <c:val>
            <c:numRef>
              <c:f>'статистка adwords'!$D$13:$U$13</c:f>
              <c:numCache>
                <c:formatCode>General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11</c:v>
                </c:pt>
                <c:pt idx="9">
                  <c:v>55</c:v>
                </c:pt>
                <c:pt idx="10">
                  <c:v>73</c:v>
                </c:pt>
                <c:pt idx="11">
                  <c:v>123</c:v>
                </c:pt>
                <c:pt idx="12">
                  <c:v>179</c:v>
                </c:pt>
                <c:pt idx="13">
                  <c:v>176</c:v>
                </c:pt>
                <c:pt idx="14">
                  <c:v>182</c:v>
                </c:pt>
                <c:pt idx="15">
                  <c:v>185</c:v>
                </c:pt>
                <c:pt idx="16">
                  <c:v>206</c:v>
                </c:pt>
                <c:pt idx="17">
                  <c:v>271</c:v>
                </c:pt>
              </c:numCache>
            </c:numRef>
          </c:val>
        </c:ser>
        <c:ser>
          <c:idx val="2"/>
          <c:order val="2"/>
          <c:tx>
            <c:strRef>
              <c:f>'статистка adwords'!$C$14</c:f>
              <c:strCache>
                <c:ptCount val="1"/>
                <c:pt idx="0">
                  <c:v>Генерация</c:v>
                </c:pt>
              </c:strCache>
            </c:strRef>
          </c:tx>
          <c:cat>
            <c:numRef>
              <c:f>'статистка adwords'!$D$11:$U$11</c:f>
              <c:numCache>
                <c:formatCode>mmm/yy</c:formatCode>
                <c:ptCount val="18"/>
                <c:pt idx="0">
                  <c:v>41913</c:v>
                </c:pt>
                <c:pt idx="1">
                  <c:v>41944</c:v>
                </c:pt>
                <c:pt idx="2">
                  <c:v>41974</c:v>
                </c:pt>
                <c:pt idx="3">
                  <c:v>42005</c:v>
                </c:pt>
                <c:pt idx="4">
                  <c:v>42036</c:v>
                </c:pt>
                <c:pt idx="5">
                  <c:v>42064</c:v>
                </c:pt>
                <c:pt idx="6">
                  <c:v>42095</c:v>
                </c:pt>
                <c:pt idx="7">
                  <c:v>42125</c:v>
                </c:pt>
                <c:pt idx="8">
                  <c:v>42156</c:v>
                </c:pt>
                <c:pt idx="9">
                  <c:v>42186</c:v>
                </c:pt>
                <c:pt idx="10">
                  <c:v>42217</c:v>
                </c:pt>
                <c:pt idx="11">
                  <c:v>42248</c:v>
                </c:pt>
                <c:pt idx="12">
                  <c:v>42278</c:v>
                </c:pt>
                <c:pt idx="13">
                  <c:v>42309</c:v>
                </c:pt>
                <c:pt idx="14">
                  <c:v>42339</c:v>
                </c:pt>
                <c:pt idx="15">
                  <c:v>42370</c:v>
                </c:pt>
                <c:pt idx="16">
                  <c:v>42401</c:v>
                </c:pt>
                <c:pt idx="17">
                  <c:v>42430</c:v>
                </c:pt>
              </c:numCache>
            </c:numRef>
          </c:cat>
          <c:val>
            <c:numRef>
              <c:f>'статистка adwords'!$D$14:$U$14</c:f>
              <c:numCache>
                <c:formatCode>General</c:formatCode>
                <c:ptCount val="18"/>
                <c:pt idx="0">
                  <c:v>100</c:v>
                </c:pt>
                <c:pt idx="1">
                  <c:v>83</c:v>
                </c:pt>
                <c:pt idx="2">
                  <c:v>74</c:v>
                </c:pt>
                <c:pt idx="3">
                  <c:v>40</c:v>
                </c:pt>
                <c:pt idx="4">
                  <c:v>77</c:v>
                </c:pt>
                <c:pt idx="5">
                  <c:v>98</c:v>
                </c:pt>
                <c:pt idx="6">
                  <c:v>87</c:v>
                </c:pt>
                <c:pt idx="7">
                  <c:v>111</c:v>
                </c:pt>
                <c:pt idx="8">
                  <c:v>95</c:v>
                </c:pt>
                <c:pt idx="9">
                  <c:v>166</c:v>
                </c:pt>
                <c:pt idx="10">
                  <c:v>159</c:v>
                </c:pt>
                <c:pt idx="11">
                  <c:v>157</c:v>
                </c:pt>
                <c:pt idx="12">
                  <c:v>178</c:v>
                </c:pt>
                <c:pt idx="13">
                  <c:v>175</c:v>
                </c:pt>
                <c:pt idx="14">
                  <c:v>226</c:v>
                </c:pt>
                <c:pt idx="15">
                  <c:v>229</c:v>
                </c:pt>
                <c:pt idx="16">
                  <c:v>201</c:v>
                </c:pt>
                <c:pt idx="17">
                  <c:v>320</c:v>
                </c:pt>
              </c:numCache>
            </c:numRef>
          </c:val>
        </c:ser>
        <c:ser>
          <c:idx val="3"/>
          <c:order val="3"/>
          <c:tx>
            <c:strRef>
              <c:f>'статистка adwords'!$C$15</c:f>
              <c:strCache>
                <c:ptCount val="1"/>
                <c:pt idx="0">
                  <c:v>Другое</c:v>
                </c:pt>
              </c:strCache>
            </c:strRef>
          </c:tx>
          <c:cat>
            <c:numRef>
              <c:f>'статистка adwords'!$D$11:$U$11</c:f>
              <c:numCache>
                <c:formatCode>mmm/yy</c:formatCode>
                <c:ptCount val="18"/>
                <c:pt idx="0">
                  <c:v>41913</c:v>
                </c:pt>
                <c:pt idx="1">
                  <c:v>41944</c:v>
                </c:pt>
                <c:pt idx="2">
                  <c:v>41974</c:v>
                </c:pt>
                <c:pt idx="3">
                  <c:v>42005</c:v>
                </c:pt>
                <c:pt idx="4">
                  <c:v>42036</c:v>
                </c:pt>
                <c:pt idx="5">
                  <c:v>42064</c:v>
                </c:pt>
                <c:pt idx="6">
                  <c:v>42095</c:v>
                </c:pt>
                <c:pt idx="7">
                  <c:v>42125</c:v>
                </c:pt>
                <c:pt idx="8">
                  <c:v>42156</c:v>
                </c:pt>
                <c:pt idx="9">
                  <c:v>42186</c:v>
                </c:pt>
                <c:pt idx="10">
                  <c:v>42217</c:v>
                </c:pt>
                <c:pt idx="11">
                  <c:v>42248</c:v>
                </c:pt>
                <c:pt idx="12">
                  <c:v>42278</c:v>
                </c:pt>
                <c:pt idx="13">
                  <c:v>42309</c:v>
                </c:pt>
                <c:pt idx="14">
                  <c:v>42339</c:v>
                </c:pt>
                <c:pt idx="15">
                  <c:v>42370</c:v>
                </c:pt>
                <c:pt idx="16">
                  <c:v>42401</c:v>
                </c:pt>
                <c:pt idx="17">
                  <c:v>42430</c:v>
                </c:pt>
              </c:numCache>
            </c:numRef>
          </c:cat>
          <c:val>
            <c:numRef>
              <c:f>'статистка adwords'!$D$15:$U$15</c:f>
              <c:numCache>
                <c:formatCode>0</c:formatCode>
                <c:ptCount val="18"/>
                <c:pt idx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15</c:v>
                </c:pt>
                <c:pt idx="5">
                  <c:v>2</c:v>
                </c:pt>
                <c:pt idx="6">
                  <c:v>1</c:v>
                </c:pt>
                <c:pt idx="7">
                  <c:v>7</c:v>
                </c:pt>
                <c:pt idx="8">
                  <c:v>1</c:v>
                </c:pt>
                <c:pt idx="9">
                  <c:v>5</c:v>
                </c:pt>
                <c:pt idx="10">
                  <c:v>12</c:v>
                </c:pt>
                <c:pt idx="11">
                  <c:v>4</c:v>
                </c:pt>
                <c:pt idx="12">
                  <c:v>6</c:v>
                </c:pt>
                <c:pt idx="13">
                  <c:v>7</c:v>
                </c:pt>
                <c:pt idx="14">
                  <c:v>0</c:v>
                </c:pt>
                <c:pt idx="15">
                  <c:v>0</c:v>
                </c:pt>
                <c:pt idx="16">
                  <c:v>1</c:v>
                </c:pt>
                <c:pt idx="17">
                  <c:v>0</c:v>
                </c:pt>
              </c:numCache>
            </c:numRef>
          </c:val>
        </c:ser>
        <c:dLbls/>
        <c:overlap val="100"/>
        <c:axId val="84938112"/>
        <c:axId val="84964480"/>
      </c:barChart>
      <c:dateAx>
        <c:axId val="84938112"/>
        <c:scaling>
          <c:orientation val="minMax"/>
        </c:scaling>
        <c:axPos val="b"/>
        <c:numFmt formatCode="mmm/yy" sourceLinked="1"/>
        <c:tickLblPos val="nextTo"/>
        <c:crossAx val="84964480"/>
        <c:crosses val="autoZero"/>
        <c:auto val="1"/>
        <c:lblOffset val="100"/>
        <c:baseTimeUnit val="months"/>
      </c:dateAx>
      <c:valAx>
        <c:axId val="84964480"/>
        <c:scaling>
          <c:orientation val="minMax"/>
        </c:scaling>
        <c:delete val="1"/>
        <c:axPos val="l"/>
        <c:majorGridlines/>
        <c:numFmt formatCode="General" sourceLinked="1"/>
        <c:tickLblPos val="none"/>
        <c:crossAx val="84938112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barChart>
        <c:barDir val="col"/>
        <c:grouping val="stacked"/>
        <c:ser>
          <c:idx val="0"/>
          <c:order val="0"/>
          <c:tx>
            <c:strRef>
              <c:f>Direct!$B$10</c:f>
              <c:strCache>
                <c:ptCount val="1"/>
                <c:pt idx="0">
                  <c:v>Ручная кампания</c:v>
                </c:pt>
              </c:strCache>
            </c:strRef>
          </c:tx>
          <c:cat>
            <c:numRef>
              <c:f>Direct!$C$9:$T$9</c:f>
              <c:numCache>
                <c:formatCode>mmm/yy</c:formatCode>
                <c:ptCount val="18"/>
                <c:pt idx="0">
                  <c:v>41913</c:v>
                </c:pt>
                <c:pt idx="1">
                  <c:v>41944</c:v>
                </c:pt>
                <c:pt idx="2">
                  <c:v>41974</c:v>
                </c:pt>
                <c:pt idx="3">
                  <c:v>42005</c:v>
                </c:pt>
                <c:pt idx="4">
                  <c:v>42036</c:v>
                </c:pt>
                <c:pt idx="5">
                  <c:v>42064</c:v>
                </c:pt>
                <c:pt idx="6">
                  <c:v>42095</c:v>
                </c:pt>
                <c:pt idx="7">
                  <c:v>42125</c:v>
                </c:pt>
                <c:pt idx="8">
                  <c:v>42156</c:v>
                </c:pt>
                <c:pt idx="9">
                  <c:v>42186</c:v>
                </c:pt>
                <c:pt idx="10">
                  <c:v>42217</c:v>
                </c:pt>
                <c:pt idx="11">
                  <c:v>42248</c:v>
                </c:pt>
                <c:pt idx="12">
                  <c:v>42278</c:v>
                </c:pt>
                <c:pt idx="13">
                  <c:v>42309</c:v>
                </c:pt>
                <c:pt idx="14">
                  <c:v>42339</c:v>
                </c:pt>
                <c:pt idx="15">
                  <c:v>42370</c:v>
                </c:pt>
                <c:pt idx="16">
                  <c:v>42401</c:v>
                </c:pt>
                <c:pt idx="17">
                  <c:v>42430</c:v>
                </c:pt>
              </c:numCache>
            </c:numRef>
          </c:cat>
          <c:val>
            <c:numRef>
              <c:f>Direct!$C$10:$T$10</c:f>
              <c:numCache>
                <c:formatCode>0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60</c:v>
                </c:pt>
                <c:pt idx="6" formatCode="General">
                  <c:v>58</c:v>
                </c:pt>
                <c:pt idx="7" formatCode="General">
                  <c:v>60</c:v>
                </c:pt>
                <c:pt idx="8" formatCode="General">
                  <c:v>68</c:v>
                </c:pt>
                <c:pt idx="9" formatCode="General">
                  <c:v>141</c:v>
                </c:pt>
                <c:pt idx="10" formatCode="General">
                  <c:v>178</c:v>
                </c:pt>
                <c:pt idx="11" formatCode="General">
                  <c:v>147</c:v>
                </c:pt>
                <c:pt idx="12" formatCode="General">
                  <c:v>209</c:v>
                </c:pt>
                <c:pt idx="13" formatCode="General">
                  <c:v>232</c:v>
                </c:pt>
                <c:pt idx="14" formatCode="General">
                  <c:v>309</c:v>
                </c:pt>
                <c:pt idx="15" formatCode="General">
                  <c:v>269</c:v>
                </c:pt>
                <c:pt idx="16" formatCode="General">
                  <c:v>218</c:v>
                </c:pt>
                <c:pt idx="17" formatCode="0.00">
                  <c:v>154</c:v>
                </c:pt>
              </c:numCache>
            </c:numRef>
          </c:val>
        </c:ser>
        <c:ser>
          <c:idx val="1"/>
          <c:order val="1"/>
          <c:tx>
            <c:strRef>
              <c:f>Direct!$B$11</c:f>
              <c:strCache>
                <c:ptCount val="1"/>
                <c:pt idx="0">
                  <c:v>Бренд</c:v>
                </c:pt>
              </c:strCache>
            </c:strRef>
          </c:tx>
          <c:cat>
            <c:numRef>
              <c:f>Direct!$C$9:$T$9</c:f>
              <c:numCache>
                <c:formatCode>mmm/yy</c:formatCode>
                <c:ptCount val="18"/>
                <c:pt idx="0">
                  <c:v>41913</c:v>
                </c:pt>
                <c:pt idx="1">
                  <c:v>41944</c:v>
                </c:pt>
                <c:pt idx="2">
                  <c:v>41974</c:v>
                </c:pt>
                <c:pt idx="3">
                  <c:v>42005</c:v>
                </c:pt>
                <c:pt idx="4">
                  <c:v>42036</c:v>
                </c:pt>
                <c:pt idx="5">
                  <c:v>42064</c:v>
                </c:pt>
                <c:pt idx="6">
                  <c:v>42095</c:v>
                </c:pt>
                <c:pt idx="7">
                  <c:v>42125</c:v>
                </c:pt>
                <c:pt idx="8">
                  <c:v>42156</c:v>
                </c:pt>
                <c:pt idx="9">
                  <c:v>42186</c:v>
                </c:pt>
                <c:pt idx="10">
                  <c:v>42217</c:v>
                </c:pt>
                <c:pt idx="11">
                  <c:v>42248</c:v>
                </c:pt>
                <c:pt idx="12">
                  <c:v>42278</c:v>
                </c:pt>
                <c:pt idx="13">
                  <c:v>42309</c:v>
                </c:pt>
                <c:pt idx="14">
                  <c:v>42339</c:v>
                </c:pt>
                <c:pt idx="15">
                  <c:v>42370</c:v>
                </c:pt>
                <c:pt idx="16">
                  <c:v>42401</c:v>
                </c:pt>
                <c:pt idx="17">
                  <c:v>42430</c:v>
                </c:pt>
              </c:numCache>
            </c:numRef>
          </c:cat>
          <c:val>
            <c:numRef>
              <c:f>Direct!$C$11:$T$11</c:f>
              <c:numCache>
                <c:formatCode>General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1</c:v>
                </c:pt>
                <c:pt idx="11">
                  <c:v>54</c:v>
                </c:pt>
                <c:pt idx="12">
                  <c:v>73</c:v>
                </c:pt>
                <c:pt idx="13">
                  <c:v>122</c:v>
                </c:pt>
                <c:pt idx="14">
                  <c:v>119</c:v>
                </c:pt>
                <c:pt idx="15">
                  <c:v>103</c:v>
                </c:pt>
                <c:pt idx="16">
                  <c:v>93</c:v>
                </c:pt>
                <c:pt idx="17">
                  <c:v>104</c:v>
                </c:pt>
              </c:numCache>
            </c:numRef>
          </c:val>
        </c:ser>
        <c:ser>
          <c:idx val="2"/>
          <c:order val="2"/>
          <c:tx>
            <c:strRef>
              <c:f>Direct!$B$12</c:f>
              <c:strCache>
                <c:ptCount val="1"/>
                <c:pt idx="0">
                  <c:v>Генерация</c:v>
                </c:pt>
              </c:strCache>
            </c:strRef>
          </c:tx>
          <c:cat>
            <c:numRef>
              <c:f>Direct!$C$9:$T$9</c:f>
              <c:numCache>
                <c:formatCode>mmm/yy</c:formatCode>
                <c:ptCount val="18"/>
                <c:pt idx="0">
                  <c:v>41913</c:v>
                </c:pt>
                <c:pt idx="1">
                  <c:v>41944</c:v>
                </c:pt>
                <c:pt idx="2">
                  <c:v>41974</c:v>
                </c:pt>
                <c:pt idx="3">
                  <c:v>42005</c:v>
                </c:pt>
                <c:pt idx="4">
                  <c:v>42036</c:v>
                </c:pt>
                <c:pt idx="5">
                  <c:v>42064</c:v>
                </c:pt>
                <c:pt idx="6">
                  <c:v>42095</c:v>
                </c:pt>
                <c:pt idx="7">
                  <c:v>42125</c:v>
                </c:pt>
                <c:pt idx="8">
                  <c:v>42156</c:v>
                </c:pt>
                <c:pt idx="9">
                  <c:v>42186</c:v>
                </c:pt>
                <c:pt idx="10">
                  <c:v>42217</c:v>
                </c:pt>
                <c:pt idx="11">
                  <c:v>42248</c:v>
                </c:pt>
                <c:pt idx="12">
                  <c:v>42278</c:v>
                </c:pt>
                <c:pt idx="13">
                  <c:v>42309</c:v>
                </c:pt>
                <c:pt idx="14">
                  <c:v>42339</c:v>
                </c:pt>
                <c:pt idx="15">
                  <c:v>42370</c:v>
                </c:pt>
                <c:pt idx="16">
                  <c:v>42401</c:v>
                </c:pt>
                <c:pt idx="17">
                  <c:v>42430</c:v>
                </c:pt>
              </c:numCache>
            </c:numRef>
          </c:cat>
          <c:val>
            <c:numRef>
              <c:f>Direct!$C$12:$T$12</c:f>
              <c:numCache>
                <c:formatCode>0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 formatCode="General">
                  <c:v>0</c:v>
                </c:pt>
                <c:pt idx="7" formatCode="General">
                  <c:v>9</c:v>
                </c:pt>
                <c:pt idx="8" formatCode="General">
                  <c:v>15</c:v>
                </c:pt>
                <c:pt idx="9" formatCode="General">
                  <c:v>62</c:v>
                </c:pt>
                <c:pt idx="10" formatCode="General">
                  <c:v>157</c:v>
                </c:pt>
                <c:pt idx="11" formatCode="General">
                  <c:v>128</c:v>
                </c:pt>
                <c:pt idx="12" formatCode="General">
                  <c:v>149</c:v>
                </c:pt>
                <c:pt idx="13" formatCode="General">
                  <c:v>201</c:v>
                </c:pt>
                <c:pt idx="14">
                  <c:v>228</c:v>
                </c:pt>
                <c:pt idx="15">
                  <c:v>177</c:v>
                </c:pt>
                <c:pt idx="16">
                  <c:v>140</c:v>
                </c:pt>
                <c:pt idx="17" formatCode="General">
                  <c:v>255</c:v>
                </c:pt>
              </c:numCache>
            </c:numRef>
          </c:val>
        </c:ser>
        <c:ser>
          <c:idx val="3"/>
          <c:order val="3"/>
          <c:tx>
            <c:strRef>
              <c:f>Direct!$B$13</c:f>
              <c:strCache>
                <c:ptCount val="1"/>
                <c:pt idx="0">
                  <c:v>Другое</c:v>
                </c:pt>
              </c:strCache>
            </c:strRef>
          </c:tx>
          <c:cat>
            <c:numRef>
              <c:f>Direct!$C$9:$T$9</c:f>
              <c:numCache>
                <c:formatCode>mmm/yy</c:formatCode>
                <c:ptCount val="18"/>
                <c:pt idx="0">
                  <c:v>41913</c:v>
                </c:pt>
                <c:pt idx="1">
                  <c:v>41944</c:v>
                </c:pt>
                <c:pt idx="2">
                  <c:v>41974</c:v>
                </c:pt>
                <c:pt idx="3">
                  <c:v>42005</c:v>
                </c:pt>
                <c:pt idx="4">
                  <c:v>42036</c:v>
                </c:pt>
                <c:pt idx="5">
                  <c:v>42064</c:v>
                </c:pt>
                <c:pt idx="6">
                  <c:v>42095</c:v>
                </c:pt>
                <c:pt idx="7">
                  <c:v>42125</c:v>
                </c:pt>
                <c:pt idx="8">
                  <c:v>42156</c:v>
                </c:pt>
                <c:pt idx="9">
                  <c:v>42186</c:v>
                </c:pt>
                <c:pt idx="10">
                  <c:v>42217</c:v>
                </c:pt>
                <c:pt idx="11">
                  <c:v>42248</c:v>
                </c:pt>
                <c:pt idx="12">
                  <c:v>42278</c:v>
                </c:pt>
                <c:pt idx="13">
                  <c:v>42309</c:v>
                </c:pt>
                <c:pt idx="14">
                  <c:v>42339</c:v>
                </c:pt>
                <c:pt idx="15">
                  <c:v>42370</c:v>
                </c:pt>
                <c:pt idx="16">
                  <c:v>42401</c:v>
                </c:pt>
                <c:pt idx="17">
                  <c:v>42430</c:v>
                </c:pt>
              </c:numCache>
            </c:numRef>
          </c:cat>
          <c:val>
            <c:numRef>
              <c:f>Direct!$C$13:$T$13</c:f>
              <c:numCache>
                <c:formatCode>0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 formatCode="General">
                  <c:v>24</c:v>
                </c:pt>
                <c:pt idx="15" formatCode="General">
                  <c:v>13</c:v>
                </c:pt>
                <c:pt idx="16" formatCode="General">
                  <c:v>7</c:v>
                </c:pt>
                <c:pt idx="17" formatCode="General">
                  <c:v>6</c:v>
                </c:pt>
              </c:numCache>
            </c:numRef>
          </c:val>
        </c:ser>
        <c:dLbls/>
        <c:overlap val="100"/>
        <c:axId val="84898560"/>
        <c:axId val="84900096"/>
      </c:barChart>
      <c:dateAx>
        <c:axId val="84898560"/>
        <c:scaling>
          <c:orientation val="minMax"/>
        </c:scaling>
        <c:axPos val="b"/>
        <c:numFmt formatCode="mmm/yy" sourceLinked="1"/>
        <c:tickLblPos val="nextTo"/>
        <c:crossAx val="84900096"/>
        <c:crosses val="autoZero"/>
        <c:auto val="1"/>
        <c:lblOffset val="100"/>
        <c:baseTimeUnit val="months"/>
      </c:dateAx>
      <c:valAx>
        <c:axId val="84900096"/>
        <c:scaling>
          <c:orientation val="minMax"/>
        </c:scaling>
        <c:delete val="1"/>
        <c:axPos val="l"/>
        <c:majorGridlines/>
        <c:numFmt formatCode="0" sourceLinked="1"/>
        <c:tickLblPos val="none"/>
        <c:crossAx val="84898560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barChart>
        <c:barDir val="col"/>
        <c:grouping val="stacked"/>
        <c:ser>
          <c:idx val="0"/>
          <c:order val="0"/>
          <c:tx>
            <c:strRef>
              <c:f>'статистка adwords'!$C$4</c:f>
              <c:strCache>
                <c:ptCount val="1"/>
                <c:pt idx="0">
                  <c:v>Ручная кампания</c:v>
                </c:pt>
              </c:strCache>
            </c:strRef>
          </c:tx>
          <c:cat>
            <c:numRef>
              <c:f>'статистка adwords'!$D$3:$U$3</c:f>
              <c:numCache>
                <c:formatCode>mmm/yy</c:formatCode>
                <c:ptCount val="18"/>
                <c:pt idx="0">
                  <c:v>41913</c:v>
                </c:pt>
                <c:pt idx="1">
                  <c:v>41944</c:v>
                </c:pt>
                <c:pt idx="2">
                  <c:v>41974</c:v>
                </c:pt>
                <c:pt idx="3">
                  <c:v>42005</c:v>
                </c:pt>
                <c:pt idx="4">
                  <c:v>42036</c:v>
                </c:pt>
                <c:pt idx="5">
                  <c:v>42064</c:v>
                </c:pt>
                <c:pt idx="6">
                  <c:v>42095</c:v>
                </c:pt>
                <c:pt idx="7">
                  <c:v>42125</c:v>
                </c:pt>
                <c:pt idx="8">
                  <c:v>42156</c:v>
                </c:pt>
                <c:pt idx="9">
                  <c:v>42186</c:v>
                </c:pt>
                <c:pt idx="10">
                  <c:v>42217</c:v>
                </c:pt>
                <c:pt idx="11">
                  <c:v>42248</c:v>
                </c:pt>
                <c:pt idx="12">
                  <c:v>42278</c:v>
                </c:pt>
                <c:pt idx="13">
                  <c:v>42309</c:v>
                </c:pt>
                <c:pt idx="14">
                  <c:v>42339</c:v>
                </c:pt>
                <c:pt idx="15">
                  <c:v>42370</c:v>
                </c:pt>
                <c:pt idx="16">
                  <c:v>42401</c:v>
                </c:pt>
                <c:pt idx="17">
                  <c:v>42430</c:v>
                </c:pt>
              </c:numCache>
            </c:numRef>
          </c:cat>
          <c:val>
            <c:numRef>
              <c:f>'статистка adwords'!$D$4:$U$4</c:f>
              <c:numCache>
                <c:formatCode>0</c:formatCode>
                <c:ptCount val="18"/>
                <c:pt idx="0">
                  <c:v>30837</c:v>
                </c:pt>
                <c:pt idx="1">
                  <c:v>23688</c:v>
                </c:pt>
                <c:pt idx="2">
                  <c:v>62617</c:v>
                </c:pt>
                <c:pt idx="3">
                  <c:v>41041</c:v>
                </c:pt>
                <c:pt idx="4">
                  <c:v>90027</c:v>
                </c:pt>
                <c:pt idx="5">
                  <c:v>97687</c:v>
                </c:pt>
                <c:pt idx="6">
                  <c:v>104869</c:v>
                </c:pt>
                <c:pt idx="7">
                  <c:v>86527</c:v>
                </c:pt>
                <c:pt idx="8">
                  <c:v>79058</c:v>
                </c:pt>
                <c:pt idx="9">
                  <c:v>105545</c:v>
                </c:pt>
                <c:pt idx="10">
                  <c:v>151782</c:v>
                </c:pt>
                <c:pt idx="11">
                  <c:v>146961</c:v>
                </c:pt>
                <c:pt idx="12">
                  <c:v>156755</c:v>
                </c:pt>
                <c:pt idx="13">
                  <c:v>171962</c:v>
                </c:pt>
                <c:pt idx="14">
                  <c:v>239343</c:v>
                </c:pt>
                <c:pt idx="15">
                  <c:v>232119</c:v>
                </c:pt>
                <c:pt idx="16">
                  <c:v>308236</c:v>
                </c:pt>
                <c:pt idx="17" formatCode="General">
                  <c:v>313911</c:v>
                </c:pt>
              </c:numCache>
            </c:numRef>
          </c:val>
        </c:ser>
        <c:ser>
          <c:idx val="1"/>
          <c:order val="1"/>
          <c:tx>
            <c:strRef>
              <c:f>'статистка adwords'!$C$5</c:f>
              <c:strCache>
                <c:ptCount val="1"/>
                <c:pt idx="0">
                  <c:v>Бренд</c:v>
                </c:pt>
              </c:strCache>
            </c:strRef>
          </c:tx>
          <c:cat>
            <c:numRef>
              <c:f>'статистка adwords'!$D$3:$U$3</c:f>
              <c:numCache>
                <c:formatCode>mmm/yy</c:formatCode>
                <c:ptCount val="18"/>
                <c:pt idx="0">
                  <c:v>41913</c:v>
                </c:pt>
                <c:pt idx="1">
                  <c:v>41944</c:v>
                </c:pt>
                <c:pt idx="2">
                  <c:v>41974</c:v>
                </c:pt>
                <c:pt idx="3">
                  <c:v>42005</c:v>
                </c:pt>
                <c:pt idx="4">
                  <c:v>42036</c:v>
                </c:pt>
                <c:pt idx="5">
                  <c:v>42064</c:v>
                </c:pt>
                <c:pt idx="6">
                  <c:v>42095</c:v>
                </c:pt>
                <c:pt idx="7">
                  <c:v>42125</c:v>
                </c:pt>
                <c:pt idx="8">
                  <c:v>42156</c:v>
                </c:pt>
                <c:pt idx="9">
                  <c:v>42186</c:v>
                </c:pt>
                <c:pt idx="10">
                  <c:v>42217</c:v>
                </c:pt>
                <c:pt idx="11">
                  <c:v>42248</c:v>
                </c:pt>
                <c:pt idx="12">
                  <c:v>42278</c:v>
                </c:pt>
                <c:pt idx="13">
                  <c:v>42309</c:v>
                </c:pt>
                <c:pt idx="14">
                  <c:v>42339</c:v>
                </c:pt>
                <c:pt idx="15">
                  <c:v>42370</c:v>
                </c:pt>
                <c:pt idx="16">
                  <c:v>42401</c:v>
                </c:pt>
                <c:pt idx="17">
                  <c:v>42430</c:v>
                </c:pt>
              </c:numCache>
            </c:numRef>
          </c:cat>
          <c:val>
            <c:numRef>
              <c:f>'статистка adwords'!$D$5:$U$5</c:f>
              <c:numCache>
                <c:formatCode>0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5134</c:v>
                </c:pt>
                <c:pt idx="9">
                  <c:v>45975</c:v>
                </c:pt>
                <c:pt idx="10">
                  <c:v>56306</c:v>
                </c:pt>
                <c:pt idx="11">
                  <c:v>114897</c:v>
                </c:pt>
                <c:pt idx="12">
                  <c:v>135020</c:v>
                </c:pt>
                <c:pt idx="13">
                  <c:v>149419</c:v>
                </c:pt>
                <c:pt idx="14">
                  <c:v>146935</c:v>
                </c:pt>
                <c:pt idx="15">
                  <c:v>190231</c:v>
                </c:pt>
                <c:pt idx="16">
                  <c:v>137824</c:v>
                </c:pt>
                <c:pt idx="17" formatCode="General">
                  <c:v>265907</c:v>
                </c:pt>
              </c:numCache>
            </c:numRef>
          </c:val>
        </c:ser>
        <c:ser>
          <c:idx val="2"/>
          <c:order val="2"/>
          <c:tx>
            <c:strRef>
              <c:f>'статистка adwords'!$C$6</c:f>
              <c:strCache>
                <c:ptCount val="1"/>
                <c:pt idx="0">
                  <c:v>Генерация</c:v>
                </c:pt>
              </c:strCache>
            </c:strRef>
          </c:tx>
          <c:cat>
            <c:numRef>
              <c:f>'статистка adwords'!$D$3:$U$3</c:f>
              <c:numCache>
                <c:formatCode>mmm/yy</c:formatCode>
                <c:ptCount val="18"/>
                <c:pt idx="0">
                  <c:v>41913</c:v>
                </c:pt>
                <c:pt idx="1">
                  <c:v>41944</c:v>
                </c:pt>
                <c:pt idx="2">
                  <c:v>41974</c:v>
                </c:pt>
                <c:pt idx="3">
                  <c:v>42005</c:v>
                </c:pt>
                <c:pt idx="4">
                  <c:v>42036</c:v>
                </c:pt>
                <c:pt idx="5">
                  <c:v>42064</c:v>
                </c:pt>
                <c:pt idx="6">
                  <c:v>42095</c:v>
                </c:pt>
                <c:pt idx="7">
                  <c:v>42125</c:v>
                </c:pt>
                <c:pt idx="8">
                  <c:v>42156</c:v>
                </c:pt>
                <c:pt idx="9">
                  <c:v>42186</c:v>
                </c:pt>
                <c:pt idx="10">
                  <c:v>42217</c:v>
                </c:pt>
                <c:pt idx="11">
                  <c:v>42248</c:v>
                </c:pt>
                <c:pt idx="12">
                  <c:v>42278</c:v>
                </c:pt>
                <c:pt idx="13">
                  <c:v>42309</c:v>
                </c:pt>
                <c:pt idx="14">
                  <c:v>42339</c:v>
                </c:pt>
                <c:pt idx="15">
                  <c:v>42370</c:v>
                </c:pt>
                <c:pt idx="16">
                  <c:v>42401</c:v>
                </c:pt>
                <c:pt idx="17">
                  <c:v>42430</c:v>
                </c:pt>
              </c:numCache>
            </c:numRef>
          </c:cat>
          <c:val>
            <c:numRef>
              <c:f>'статистка adwords'!$D$6:$U$6</c:f>
              <c:numCache>
                <c:formatCode>0</c:formatCode>
                <c:ptCount val="18"/>
                <c:pt idx="0">
                  <c:v>46858</c:v>
                </c:pt>
                <c:pt idx="1">
                  <c:v>34967</c:v>
                </c:pt>
                <c:pt idx="2">
                  <c:v>38813</c:v>
                </c:pt>
                <c:pt idx="3">
                  <c:v>21890</c:v>
                </c:pt>
                <c:pt idx="4">
                  <c:v>55277</c:v>
                </c:pt>
                <c:pt idx="5">
                  <c:v>60274</c:v>
                </c:pt>
                <c:pt idx="6">
                  <c:v>50728</c:v>
                </c:pt>
                <c:pt idx="7">
                  <c:v>68198</c:v>
                </c:pt>
                <c:pt idx="8">
                  <c:v>64269</c:v>
                </c:pt>
                <c:pt idx="9">
                  <c:v>108574</c:v>
                </c:pt>
                <c:pt idx="10">
                  <c:v>106505</c:v>
                </c:pt>
                <c:pt idx="11">
                  <c:v>109948</c:v>
                </c:pt>
                <c:pt idx="12">
                  <c:v>99042</c:v>
                </c:pt>
                <c:pt idx="13">
                  <c:v>117206</c:v>
                </c:pt>
                <c:pt idx="14">
                  <c:v>145594</c:v>
                </c:pt>
                <c:pt idx="15">
                  <c:v>165288</c:v>
                </c:pt>
                <c:pt idx="16">
                  <c:v>131025</c:v>
                </c:pt>
                <c:pt idx="17">
                  <c:v>238323</c:v>
                </c:pt>
              </c:numCache>
            </c:numRef>
          </c:val>
        </c:ser>
        <c:ser>
          <c:idx val="3"/>
          <c:order val="3"/>
          <c:tx>
            <c:strRef>
              <c:f>'статистка adwords'!$C$7</c:f>
              <c:strCache>
                <c:ptCount val="1"/>
                <c:pt idx="0">
                  <c:v>Другое</c:v>
                </c:pt>
              </c:strCache>
            </c:strRef>
          </c:tx>
          <c:cat>
            <c:numRef>
              <c:f>'статистка adwords'!$D$3:$U$3</c:f>
              <c:numCache>
                <c:formatCode>mmm/yy</c:formatCode>
                <c:ptCount val="18"/>
                <c:pt idx="0">
                  <c:v>41913</c:v>
                </c:pt>
                <c:pt idx="1">
                  <c:v>41944</c:v>
                </c:pt>
                <c:pt idx="2">
                  <c:v>41974</c:v>
                </c:pt>
                <c:pt idx="3">
                  <c:v>42005</c:v>
                </c:pt>
                <c:pt idx="4">
                  <c:v>42036</c:v>
                </c:pt>
                <c:pt idx="5">
                  <c:v>42064</c:v>
                </c:pt>
                <c:pt idx="6">
                  <c:v>42095</c:v>
                </c:pt>
                <c:pt idx="7">
                  <c:v>42125</c:v>
                </c:pt>
                <c:pt idx="8">
                  <c:v>42156</c:v>
                </c:pt>
                <c:pt idx="9">
                  <c:v>42186</c:v>
                </c:pt>
                <c:pt idx="10">
                  <c:v>42217</c:v>
                </c:pt>
                <c:pt idx="11">
                  <c:v>42248</c:v>
                </c:pt>
                <c:pt idx="12">
                  <c:v>42278</c:v>
                </c:pt>
                <c:pt idx="13">
                  <c:v>42309</c:v>
                </c:pt>
                <c:pt idx="14">
                  <c:v>42339</c:v>
                </c:pt>
                <c:pt idx="15">
                  <c:v>42370</c:v>
                </c:pt>
                <c:pt idx="16">
                  <c:v>42401</c:v>
                </c:pt>
                <c:pt idx="17">
                  <c:v>42430</c:v>
                </c:pt>
              </c:numCache>
            </c:numRef>
          </c:cat>
          <c:val>
            <c:numRef>
              <c:f>'статистка adwords'!$D$7:$U$7</c:f>
              <c:numCache>
                <c:formatCode>0</c:formatCode>
                <c:ptCount val="18"/>
                <c:pt idx="0">
                  <c:v>2210</c:v>
                </c:pt>
                <c:pt idx="1">
                  <c:v>0</c:v>
                </c:pt>
                <c:pt idx="2">
                  <c:v>0</c:v>
                </c:pt>
                <c:pt idx="3">
                  <c:v>193</c:v>
                </c:pt>
                <c:pt idx="4">
                  <c:v>18162</c:v>
                </c:pt>
                <c:pt idx="5">
                  <c:v>960</c:v>
                </c:pt>
                <c:pt idx="6">
                  <c:v>180</c:v>
                </c:pt>
                <c:pt idx="7">
                  <c:v>6386</c:v>
                </c:pt>
                <c:pt idx="8">
                  <c:v>219</c:v>
                </c:pt>
                <c:pt idx="9">
                  <c:v>801</c:v>
                </c:pt>
                <c:pt idx="10">
                  <c:v>5183</c:v>
                </c:pt>
                <c:pt idx="11">
                  <c:v>6828</c:v>
                </c:pt>
                <c:pt idx="12">
                  <c:v>5879</c:v>
                </c:pt>
                <c:pt idx="13">
                  <c:v>2067</c:v>
                </c:pt>
                <c:pt idx="14">
                  <c:v>0</c:v>
                </c:pt>
                <c:pt idx="15">
                  <c:v>0</c:v>
                </c:pt>
                <c:pt idx="16">
                  <c:v>683</c:v>
                </c:pt>
                <c:pt idx="17">
                  <c:v>0</c:v>
                </c:pt>
              </c:numCache>
            </c:numRef>
          </c:val>
        </c:ser>
        <c:dLbls/>
        <c:overlap val="100"/>
        <c:axId val="46344064"/>
        <c:axId val="46345600"/>
      </c:barChart>
      <c:dateAx>
        <c:axId val="46344064"/>
        <c:scaling>
          <c:orientation val="minMax"/>
        </c:scaling>
        <c:axPos val="b"/>
        <c:numFmt formatCode="mmm/yy" sourceLinked="1"/>
        <c:tickLblPos val="nextTo"/>
        <c:crossAx val="46345600"/>
        <c:crosses val="autoZero"/>
        <c:auto val="1"/>
        <c:lblOffset val="100"/>
        <c:baseTimeUnit val="months"/>
      </c:dateAx>
      <c:valAx>
        <c:axId val="46345600"/>
        <c:scaling>
          <c:orientation val="minMax"/>
        </c:scaling>
        <c:delete val="1"/>
        <c:axPos val="l"/>
        <c:majorGridlines/>
        <c:numFmt formatCode="0" sourceLinked="1"/>
        <c:tickLblPos val="none"/>
        <c:crossAx val="46344064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barChart>
        <c:barDir val="col"/>
        <c:grouping val="stacked"/>
        <c:ser>
          <c:idx val="0"/>
          <c:order val="0"/>
          <c:tx>
            <c:strRef>
              <c:f>Direct!$B$2</c:f>
              <c:strCache>
                <c:ptCount val="1"/>
                <c:pt idx="0">
                  <c:v>Ручная кампания</c:v>
                </c:pt>
              </c:strCache>
            </c:strRef>
          </c:tx>
          <c:cat>
            <c:numRef>
              <c:f>Direct!$C$1:$T$1</c:f>
              <c:numCache>
                <c:formatCode>mmm/yy</c:formatCode>
                <c:ptCount val="18"/>
                <c:pt idx="0">
                  <c:v>41913</c:v>
                </c:pt>
                <c:pt idx="1">
                  <c:v>41944</c:v>
                </c:pt>
                <c:pt idx="2">
                  <c:v>41974</c:v>
                </c:pt>
                <c:pt idx="3">
                  <c:v>42005</c:v>
                </c:pt>
                <c:pt idx="4">
                  <c:v>42036</c:v>
                </c:pt>
                <c:pt idx="5">
                  <c:v>42064</c:v>
                </c:pt>
                <c:pt idx="6">
                  <c:v>42095</c:v>
                </c:pt>
                <c:pt idx="7">
                  <c:v>42125</c:v>
                </c:pt>
                <c:pt idx="8">
                  <c:v>42156</c:v>
                </c:pt>
                <c:pt idx="9">
                  <c:v>42186</c:v>
                </c:pt>
                <c:pt idx="10">
                  <c:v>42217</c:v>
                </c:pt>
                <c:pt idx="11">
                  <c:v>42248</c:v>
                </c:pt>
                <c:pt idx="12">
                  <c:v>42278</c:v>
                </c:pt>
                <c:pt idx="13">
                  <c:v>42309</c:v>
                </c:pt>
                <c:pt idx="14">
                  <c:v>42339</c:v>
                </c:pt>
                <c:pt idx="15">
                  <c:v>42370</c:v>
                </c:pt>
                <c:pt idx="16">
                  <c:v>42401</c:v>
                </c:pt>
                <c:pt idx="17">
                  <c:v>42430</c:v>
                </c:pt>
              </c:numCache>
            </c:numRef>
          </c:cat>
          <c:val>
            <c:numRef>
              <c:f>Direct!$C$2:$T$2</c:f>
              <c:numCache>
                <c:formatCode>0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39196</c:v>
                </c:pt>
                <c:pt idx="6" formatCode="0.00">
                  <c:v>38669</c:v>
                </c:pt>
                <c:pt idx="7" formatCode="0.00">
                  <c:v>37279</c:v>
                </c:pt>
                <c:pt idx="8">
                  <c:v>52771</c:v>
                </c:pt>
                <c:pt idx="9">
                  <c:v>90770</c:v>
                </c:pt>
                <c:pt idx="10" formatCode="0.00">
                  <c:v>126844</c:v>
                </c:pt>
                <c:pt idx="11" formatCode="0.00">
                  <c:v>92312</c:v>
                </c:pt>
                <c:pt idx="12" formatCode="General">
                  <c:v>151808</c:v>
                </c:pt>
                <c:pt idx="13" formatCode="General">
                  <c:v>144419</c:v>
                </c:pt>
                <c:pt idx="14" formatCode="General">
                  <c:v>203683</c:v>
                </c:pt>
                <c:pt idx="15" formatCode="General">
                  <c:v>173467</c:v>
                </c:pt>
                <c:pt idx="16" formatCode="0.00">
                  <c:v>163873</c:v>
                </c:pt>
                <c:pt idx="17" formatCode="0.00">
                  <c:v>97431</c:v>
                </c:pt>
              </c:numCache>
            </c:numRef>
          </c:val>
        </c:ser>
        <c:ser>
          <c:idx val="1"/>
          <c:order val="1"/>
          <c:tx>
            <c:strRef>
              <c:f>Direct!$B$3</c:f>
              <c:strCache>
                <c:ptCount val="1"/>
                <c:pt idx="0">
                  <c:v>Бренд</c:v>
                </c:pt>
              </c:strCache>
            </c:strRef>
          </c:tx>
          <c:cat>
            <c:numRef>
              <c:f>Direct!$C$1:$T$1</c:f>
              <c:numCache>
                <c:formatCode>mmm/yy</c:formatCode>
                <c:ptCount val="18"/>
                <c:pt idx="0">
                  <c:v>41913</c:v>
                </c:pt>
                <c:pt idx="1">
                  <c:v>41944</c:v>
                </c:pt>
                <c:pt idx="2">
                  <c:v>41974</c:v>
                </c:pt>
                <c:pt idx="3">
                  <c:v>42005</c:v>
                </c:pt>
                <c:pt idx="4">
                  <c:v>42036</c:v>
                </c:pt>
                <c:pt idx="5">
                  <c:v>42064</c:v>
                </c:pt>
                <c:pt idx="6">
                  <c:v>42095</c:v>
                </c:pt>
                <c:pt idx="7">
                  <c:v>42125</c:v>
                </c:pt>
                <c:pt idx="8">
                  <c:v>42156</c:v>
                </c:pt>
                <c:pt idx="9">
                  <c:v>42186</c:v>
                </c:pt>
                <c:pt idx="10">
                  <c:v>42217</c:v>
                </c:pt>
                <c:pt idx="11">
                  <c:v>42248</c:v>
                </c:pt>
                <c:pt idx="12">
                  <c:v>42278</c:v>
                </c:pt>
                <c:pt idx="13">
                  <c:v>42309</c:v>
                </c:pt>
                <c:pt idx="14">
                  <c:v>42339</c:v>
                </c:pt>
                <c:pt idx="15">
                  <c:v>42370</c:v>
                </c:pt>
                <c:pt idx="16">
                  <c:v>42401</c:v>
                </c:pt>
                <c:pt idx="17">
                  <c:v>42430</c:v>
                </c:pt>
              </c:numCache>
            </c:numRef>
          </c:cat>
          <c:val>
            <c:numRef>
              <c:f>Direct!$C$3:$T$3</c:f>
              <c:numCache>
                <c:formatCode>0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 formatCode="General">
                  <c:v>1151</c:v>
                </c:pt>
                <c:pt idx="11" formatCode="0.00">
                  <c:v>43580</c:v>
                </c:pt>
                <c:pt idx="12" formatCode="General">
                  <c:v>50125</c:v>
                </c:pt>
                <c:pt idx="13" formatCode="General">
                  <c:v>156553</c:v>
                </c:pt>
                <c:pt idx="14" formatCode="General">
                  <c:v>76803</c:v>
                </c:pt>
                <c:pt idx="15" formatCode="General">
                  <c:v>79610</c:v>
                </c:pt>
                <c:pt idx="16" formatCode="0.00">
                  <c:v>96759</c:v>
                </c:pt>
                <c:pt idx="17" formatCode="General">
                  <c:v>61738</c:v>
                </c:pt>
              </c:numCache>
            </c:numRef>
          </c:val>
        </c:ser>
        <c:ser>
          <c:idx val="2"/>
          <c:order val="2"/>
          <c:tx>
            <c:strRef>
              <c:f>Direct!$B$4</c:f>
              <c:strCache>
                <c:ptCount val="1"/>
                <c:pt idx="0">
                  <c:v>Генерация</c:v>
                </c:pt>
              </c:strCache>
            </c:strRef>
          </c:tx>
          <c:cat>
            <c:numRef>
              <c:f>Direct!$C$1:$T$1</c:f>
              <c:numCache>
                <c:formatCode>mmm/yy</c:formatCode>
                <c:ptCount val="18"/>
                <c:pt idx="0">
                  <c:v>41913</c:v>
                </c:pt>
                <c:pt idx="1">
                  <c:v>41944</c:v>
                </c:pt>
                <c:pt idx="2">
                  <c:v>41974</c:v>
                </c:pt>
                <c:pt idx="3">
                  <c:v>42005</c:v>
                </c:pt>
                <c:pt idx="4">
                  <c:v>42036</c:v>
                </c:pt>
                <c:pt idx="5">
                  <c:v>42064</c:v>
                </c:pt>
                <c:pt idx="6">
                  <c:v>42095</c:v>
                </c:pt>
                <c:pt idx="7">
                  <c:v>42125</c:v>
                </c:pt>
                <c:pt idx="8">
                  <c:v>42156</c:v>
                </c:pt>
                <c:pt idx="9">
                  <c:v>42186</c:v>
                </c:pt>
                <c:pt idx="10">
                  <c:v>42217</c:v>
                </c:pt>
                <c:pt idx="11">
                  <c:v>42248</c:v>
                </c:pt>
                <c:pt idx="12">
                  <c:v>42278</c:v>
                </c:pt>
                <c:pt idx="13">
                  <c:v>42309</c:v>
                </c:pt>
                <c:pt idx="14">
                  <c:v>42339</c:v>
                </c:pt>
                <c:pt idx="15">
                  <c:v>42370</c:v>
                </c:pt>
                <c:pt idx="16">
                  <c:v>42401</c:v>
                </c:pt>
                <c:pt idx="17">
                  <c:v>42430</c:v>
                </c:pt>
              </c:numCache>
            </c:numRef>
          </c:cat>
          <c:val>
            <c:numRef>
              <c:f>Direct!$C$4:$T$4</c:f>
              <c:numCache>
                <c:formatCode>0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4187</c:v>
                </c:pt>
                <c:pt idx="8">
                  <c:v>10543</c:v>
                </c:pt>
                <c:pt idx="9">
                  <c:v>41343</c:v>
                </c:pt>
                <c:pt idx="10">
                  <c:v>90529</c:v>
                </c:pt>
                <c:pt idx="11">
                  <c:v>66571</c:v>
                </c:pt>
                <c:pt idx="12">
                  <c:v>87781</c:v>
                </c:pt>
                <c:pt idx="13">
                  <c:v>109444</c:v>
                </c:pt>
                <c:pt idx="14">
                  <c:v>130781</c:v>
                </c:pt>
                <c:pt idx="15">
                  <c:v>103355</c:v>
                </c:pt>
                <c:pt idx="16">
                  <c:v>85972</c:v>
                </c:pt>
                <c:pt idx="17" formatCode="General">
                  <c:v>185589</c:v>
                </c:pt>
              </c:numCache>
            </c:numRef>
          </c:val>
        </c:ser>
        <c:ser>
          <c:idx val="3"/>
          <c:order val="3"/>
          <c:tx>
            <c:strRef>
              <c:f>Direct!$B$5</c:f>
              <c:strCache>
                <c:ptCount val="1"/>
                <c:pt idx="0">
                  <c:v>Другое</c:v>
                </c:pt>
              </c:strCache>
            </c:strRef>
          </c:tx>
          <c:cat>
            <c:numRef>
              <c:f>Direct!$C$1:$T$1</c:f>
              <c:numCache>
                <c:formatCode>mmm/yy</c:formatCode>
                <c:ptCount val="18"/>
                <c:pt idx="0">
                  <c:v>41913</c:v>
                </c:pt>
                <c:pt idx="1">
                  <c:v>41944</c:v>
                </c:pt>
                <c:pt idx="2">
                  <c:v>41974</c:v>
                </c:pt>
                <c:pt idx="3">
                  <c:v>42005</c:v>
                </c:pt>
                <c:pt idx="4">
                  <c:v>42036</c:v>
                </c:pt>
                <c:pt idx="5">
                  <c:v>42064</c:v>
                </c:pt>
                <c:pt idx="6">
                  <c:v>42095</c:v>
                </c:pt>
                <c:pt idx="7">
                  <c:v>42125</c:v>
                </c:pt>
                <c:pt idx="8">
                  <c:v>42156</c:v>
                </c:pt>
                <c:pt idx="9">
                  <c:v>42186</c:v>
                </c:pt>
                <c:pt idx="10">
                  <c:v>42217</c:v>
                </c:pt>
                <c:pt idx="11">
                  <c:v>42248</c:v>
                </c:pt>
                <c:pt idx="12">
                  <c:v>42278</c:v>
                </c:pt>
                <c:pt idx="13">
                  <c:v>42309</c:v>
                </c:pt>
                <c:pt idx="14">
                  <c:v>42339</c:v>
                </c:pt>
                <c:pt idx="15">
                  <c:v>42370</c:v>
                </c:pt>
                <c:pt idx="16">
                  <c:v>42401</c:v>
                </c:pt>
                <c:pt idx="17">
                  <c:v>42430</c:v>
                </c:pt>
              </c:numCache>
            </c:numRef>
          </c:cat>
          <c:val>
            <c:numRef>
              <c:f>Direct!$C$5:$T$5</c:f>
              <c:numCache>
                <c:formatCode>0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 formatCode="General">
                  <c:v>16337</c:v>
                </c:pt>
                <c:pt idx="15" formatCode="General">
                  <c:v>8659</c:v>
                </c:pt>
                <c:pt idx="16" formatCode="0.00">
                  <c:v>4447</c:v>
                </c:pt>
                <c:pt idx="17" formatCode="General">
                  <c:v>7103</c:v>
                </c:pt>
              </c:numCache>
            </c:numRef>
          </c:val>
        </c:ser>
        <c:dLbls/>
        <c:overlap val="100"/>
        <c:axId val="46398464"/>
        <c:axId val="71979776"/>
      </c:barChart>
      <c:dateAx>
        <c:axId val="46398464"/>
        <c:scaling>
          <c:orientation val="minMax"/>
        </c:scaling>
        <c:axPos val="b"/>
        <c:numFmt formatCode="mmm/yy" sourceLinked="1"/>
        <c:tickLblPos val="nextTo"/>
        <c:crossAx val="71979776"/>
        <c:crosses val="autoZero"/>
        <c:auto val="1"/>
        <c:lblOffset val="100"/>
        <c:baseTimeUnit val="months"/>
      </c:dateAx>
      <c:valAx>
        <c:axId val="71979776"/>
        <c:scaling>
          <c:orientation val="minMax"/>
        </c:scaling>
        <c:delete val="1"/>
        <c:axPos val="l"/>
        <c:majorGridlines/>
        <c:numFmt formatCode="0" sourceLinked="1"/>
        <c:tickLblPos val="none"/>
        <c:crossAx val="46398464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0000" y="540000"/>
            <a:ext cx="6858000" cy="2626360"/>
          </a:xfrm>
        </p:spPr>
        <p:txBody>
          <a:bodyPr anchor="t"/>
          <a:lstStyle>
            <a:lvl1pPr algn="l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540000" y="3312000"/>
            <a:ext cx="6858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ADBED-2000-4426-AA67-88F895E0377D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80F16-73C0-49E3-BF94-55EC2726E9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040208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ADBED-2000-4426-AA67-88F895E0377D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80F16-73C0-49E3-BF94-55EC2726E9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38414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ADBED-2000-4426-AA67-88F895E0377D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80F16-73C0-49E3-BF94-55EC2726E9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702894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000" y="540000"/>
            <a:ext cx="7772400" cy="2376000"/>
          </a:xfrm>
        </p:spPr>
        <p:txBody>
          <a:bodyPr anchor="t"/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B7D6D-202D-4432-87AE-3AC37AC2F2F0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B8CD9-043F-4945-B9C0-EDBED982FF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814087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>
          <a:xfrm>
            <a:off x="4052046" y="6347761"/>
            <a:ext cx="2057400" cy="365125"/>
          </a:xfrm>
        </p:spPr>
        <p:txBody>
          <a:bodyPr/>
          <a:lstStyle/>
          <a:p>
            <a:fld id="{8E3B7D6D-202D-4432-87AE-3AC37AC2F2F0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>
          <a:xfrm>
            <a:off x="628650" y="635710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B8CD9-043F-4945-B9C0-EDBED982FF4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844899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B7D6D-202D-4432-87AE-3AC37AC2F2F0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B8CD9-043F-4945-B9C0-EDBED982FF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47047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B7D6D-202D-4432-87AE-3AC37AC2F2F0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B8CD9-043F-4945-B9C0-EDBED982FF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56230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B7D6D-202D-4432-87AE-3AC37AC2F2F0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B8CD9-043F-4945-B9C0-EDBED982FF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83323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B7D6D-202D-4432-87AE-3AC37AC2F2F0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B8CD9-043F-4945-B9C0-EDBED982FF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885886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B7D6D-202D-4432-87AE-3AC37AC2F2F0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B8CD9-043F-4945-B9C0-EDBED982FF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704840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B7D6D-202D-4432-87AE-3AC37AC2F2F0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B8CD9-043F-4945-B9C0-EDBED982FF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16237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ADBED-2000-4426-AA67-88F895E0377D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80F16-73C0-49E3-BF94-55EC2726E9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415328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B7D6D-202D-4432-87AE-3AC37AC2F2F0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B8CD9-043F-4945-B9C0-EDBED982FF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261796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B7D6D-202D-4432-87AE-3AC37AC2F2F0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B8CD9-043F-4945-B9C0-EDBED982FF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355455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B7D6D-202D-4432-87AE-3AC37AC2F2F0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B8CD9-043F-4945-B9C0-EDBED982FF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82643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ADBED-2000-4426-AA67-88F895E0377D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80F16-73C0-49E3-BF94-55EC2726E9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351464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ADBED-2000-4426-AA67-88F895E0377D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80F16-73C0-49E3-BF94-55EC2726E9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87486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ADBED-2000-4426-AA67-88F895E0377D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80F16-73C0-49E3-BF94-55EC2726E9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5057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ADBED-2000-4426-AA67-88F895E0377D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80F16-73C0-49E3-BF94-55EC2726E9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99576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ADBED-2000-4426-AA67-88F895E0377D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80F16-73C0-49E3-BF94-55EC2726E9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2619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ADBED-2000-4426-AA67-88F895E0377D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80F16-73C0-49E3-BF94-55EC2726E9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1138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ADBED-2000-4426-AA67-88F895E0377D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80F16-73C0-49E3-BF94-55EC2726E9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91494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 smtClean="0"/>
              <a:t>Зразок заголовка</a:t>
            </a:r>
            <a:endParaRPr lang="ru-RU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ru-RU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ADBED-2000-4426-AA67-88F895E0377D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41A80F16-73C0-49E3-BF94-55EC2726E9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54267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80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90805"/>
            <a:ext cx="7886700" cy="45861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dirty="0" smtClean="0"/>
              <a:t>Зразок тексту</a:t>
            </a:r>
          </a:p>
          <a:p>
            <a:pPr lvl="1"/>
            <a:r>
              <a:rPr lang="uk-UA" dirty="0" smtClean="0"/>
              <a:t>Другий рівень</a:t>
            </a:r>
          </a:p>
          <a:p>
            <a:pPr lvl="2"/>
            <a:r>
              <a:rPr lang="uk-UA" dirty="0" smtClean="0"/>
              <a:t>Третій рівень</a:t>
            </a:r>
          </a:p>
          <a:p>
            <a:pPr lvl="3"/>
            <a:r>
              <a:rPr lang="uk-UA" dirty="0" smtClean="0"/>
              <a:t>Четвертий рівень</a:t>
            </a:r>
          </a:p>
          <a:p>
            <a:pPr lvl="4"/>
            <a:r>
              <a:rPr lang="uk-UA" dirty="0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28400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B7D6D-202D-4432-87AE-3AC37AC2F2F0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7ADB8CD9-043F-4945-B9C0-EDBED982FF4E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8650" y="6389026"/>
            <a:ext cx="2389092" cy="2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42190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2"/>
        </a:buClr>
        <a:buFont typeface="Calibri Light" panose="020F030202020403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Calibri Light" panose="020F030202020403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Calibri Light" panose="020F030202020403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Calibri Light" panose="020F030202020403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Calibri Light" panose="020F030202020403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 0 до 1 миллиона </a:t>
            </a:r>
            <a:r>
              <a:rPr lang="ru-RU" dirty="0" smtClean="0"/>
              <a:t>в месяц из </a:t>
            </a:r>
            <a:r>
              <a:rPr lang="ru-RU" dirty="0"/>
              <a:t>рекламы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Автоматизация в контекстной рекламе для </a:t>
            </a:r>
            <a:r>
              <a:rPr lang="ru-RU" dirty="0" smtClean="0"/>
              <a:t>интернет-магазина автомобильной тематики. </a:t>
            </a:r>
            <a:r>
              <a:rPr lang="ru-RU" dirty="0"/>
              <a:t>Наш опыт.</a:t>
            </a:r>
          </a:p>
          <a:p>
            <a:endParaRPr lang="ru-RU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539552" y="5445224"/>
            <a:ext cx="6858000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2400" dirty="0" smtClean="0">
                <a:solidFill>
                  <a:schemeClr val="bg1"/>
                </a:solidFill>
                <a:latin typeface="+mj-lt"/>
              </a:rPr>
              <a:t>Всеволод Жовтенко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2000" dirty="0" smtClean="0">
                <a:solidFill>
                  <a:schemeClr val="bg1"/>
                </a:solidFill>
                <a:latin typeface="+mj-lt"/>
              </a:rPr>
              <a:t>Тим лидер отдела контекстной рекламы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Как мы оптимизировали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340768"/>
            <a:ext cx="8529972" cy="5291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 мы оптимизировали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Автоправила для высокочастотных запросов.</a:t>
            </a:r>
          </a:p>
          <a:p>
            <a:r>
              <a:rPr lang="ru-RU" dirty="0" smtClean="0"/>
              <a:t>Ручной мониторинг для низкочастотки.</a:t>
            </a:r>
          </a:p>
          <a:p>
            <a:r>
              <a:rPr lang="ru-RU" dirty="0" smtClean="0"/>
              <a:t>Автоматические стратегии не дали положительного результата.</a:t>
            </a:r>
          </a:p>
          <a:p>
            <a:r>
              <a:rPr lang="ru-RU" dirty="0" smtClean="0"/>
              <a:t>Макро группы</a:t>
            </a:r>
            <a:r>
              <a:rPr lang="en-US" dirty="0" smtClean="0"/>
              <a:t>:</a:t>
            </a:r>
            <a:r>
              <a:rPr lang="ru-RU" dirty="0" smtClean="0"/>
              <a:t> автоматические кампании</a:t>
            </a:r>
            <a:r>
              <a:rPr lang="en-US" dirty="0" smtClean="0"/>
              <a:t> -</a:t>
            </a:r>
            <a:r>
              <a:rPr lang="ru-RU" dirty="0" smtClean="0"/>
              <a:t> единое целое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Врожденные ограничения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28650" y="1052736"/>
          <a:ext cx="8191822" cy="51242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AdWords - </a:t>
            </a:r>
            <a:r>
              <a:rPr lang="ru-RU" dirty="0" smtClean="0"/>
              <a:t>клики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B8CD9-043F-4945-B9C0-EDBED982FF4E}" type="slidenum">
              <a:rPr lang="ru-RU" smtClean="0"/>
              <a:pPr/>
              <a:t>13</a:t>
            </a:fld>
            <a:endParaRPr lang="ru-RU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251520" y="1196752"/>
          <a:ext cx="8640960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Директ </a:t>
            </a:r>
            <a:r>
              <a:rPr lang="en-US" dirty="0" smtClean="0"/>
              <a:t>- </a:t>
            </a:r>
            <a:r>
              <a:rPr lang="ru-RU" dirty="0" smtClean="0"/>
              <a:t>клики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B8CD9-043F-4945-B9C0-EDBED982FF4E}" type="slidenum">
              <a:rPr lang="ru-RU" smtClean="0"/>
              <a:pPr/>
              <a:t>14</a:t>
            </a:fld>
            <a:endParaRPr lang="ru-RU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251520" y="980728"/>
          <a:ext cx="8640960" cy="51962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AdWords – </a:t>
            </a:r>
            <a:r>
              <a:rPr lang="ru-RU" dirty="0" smtClean="0"/>
              <a:t>расходы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B8CD9-043F-4945-B9C0-EDBED982FF4E}" type="slidenum">
              <a:rPr lang="ru-RU" smtClean="0"/>
              <a:pPr/>
              <a:t>15</a:t>
            </a:fld>
            <a:endParaRPr lang="ru-RU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251520" y="980728"/>
          <a:ext cx="8640960" cy="51962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Директ - расходы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B8CD9-043F-4945-B9C0-EDBED982FF4E}" type="slidenum">
              <a:rPr lang="ru-RU" smtClean="0"/>
              <a:pPr/>
              <a:t>16</a:t>
            </a:fld>
            <a:endParaRPr lang="ru-RU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251520" y="1268760"/>
          <a:ext cx="8640960" cy="4908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AdWords - </a:t>
            </a:r>
            <a:r>
              <a:rPr lang="ru-RU" dirty="0" smtClean="0"/>
              <a:t>заказы через корзину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B8CD9-043F-4945-B9C0-EDBED982FF4E}" type="slidenum">
              <a:rPr lang="ru-RU" smtClean="0"/>
              <a:pPr/>
              <a:t>17</a:t>
            </a:fld>
            <a:endParaRPr lang="ru-RU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251520" y="1268760"/>
          <a:ext cx="8640960" cy="4908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Директ - заказы через корзину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B8CD9-043F-4945-B9C0-EDBED982FF4E}" type="slidenum">
              <a:rPr lang="ru-RU" smtClean="0"/>
              <a:pPr/>
              <a:t>18</a:t>
            </a:fld>
            <a:endParaRPr lang="ru-RU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251520" y="1268760"/>
          <a:ext cx="8640960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AdWords – </a:t>
            </a:r>
            <a:r>
              <a:rPr lang="ru-RU" dirty="0" err="1" smtClean="0"/>
              <a:t>cумма</a:t>
            </a:r>
            <a:r>
              <a:rPr lang="ru-RU" dirty="0" smtClean="0"/>
              <a:t> по корзине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B8CD9-043F-4945-B9C0-EDBED982FF4E}" type="slidenum">
              <a:rPr lang="ru-RU" smtClean="0"/>
              <a:pPr/>
              <a:t>19</a:t>
            </a:fld>
            <a:endParaRPr lang="ru-RU" dirty="0"/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251520" y="1268760"/>
          <a:ext cx="8640959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 чем поговорим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291114"/>
            <a:ext cx="7886700" cy="4586158"/>
          </a:xfrm>
        </p:spPr>
        <p:txBody>
          <a:bodyPr>
            <a:normAutofit/>
          </a:bodyPr>
          <a:lstStyle/>
          <a:p>
            <a:r>
              <a:rPr lang="ru-RU" dirty="0" smtClean="0"/>
              <a:t>Итог</a:t>
            </a:r>
          </a:p>
          <a:p>
            <a:r>
              <a:rPr lang="ru-RU" dirty="0" smtClean="0"/>
              <a:t>С чего начали автоматизацию</a:t>
            </a:r>
          </a:p>
          <a:p>
            <a:r>
              <a:rPr lang="ru-RU" dirty="0" smtClean="0"/>
              <a:t>Почему перешли на </a:t>
            </a:r>
            <a:r>
              <a:rPr lang="en-US" dirty="0" smtClean="0"/>
              <a:t>third-party </a:t>
            </a:r>
            <a:r>
              <a:rPr lang="ru-RU" dirty="0" smtClean="0"/>
              <a:t>сервис</a:t>
            </a:r>
          </a:p>
          <a:p>
            <a:r>
              <a:rPr lang="ru-RU" dirty="0" smtClean="0"/>
              <a:t>Что необходимо для автоматизации</a:t>
            </a:r>
          </a:p>
          <a:p>
            <a:r>
              <a:rPr lang="ru-RU" dirty="0" smtClean="0"/>
              <a:t>Как происходит автоматизация</a:t>
            </a:r>
          </a:p>
          <a:p>
            <a:r>
              <a:rPr lang="ru-RU" dirty="0" smtClean="0"/>
              <a:t>Как мы оптимизировали</a:t>
            </a:r>
          </a:p>
          <a:p>
            <a:r>
              <a:rPr lang="ru-RU" dirty="0" smtClean="0"/>
              <a:t>Врожденные ограничения</a:t>
            </a:r>
          </a:p>
          <a:p>
            <a:r>
              <a:rPr lang="ru-RU" dirty="0" smtClean="0"/>
              <a:t>Чего мы добились</a:t>
            </a:r>
          </a:p>
          <a:p>
            <a:r>
              <a:rPr lang="ru-RU" dirty="0" smtClean="0"/>
              <a:t>Какую систему автоматизации выбрать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Директ - сумма по корзине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B8CD9-043F-4945-B9C0-EDBED982FF4E}" type="slidenum">
              <a:rPr lang="ru-RU" smtClean="0"/>
              <a:pPr/>
              <a:t>20</a:t>
            </a:fld>
            <a:endParaRPr lang="ru-RU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251520" y="1268760"/>
          <a:ext cx="8640960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251520" y="1268760"/>
          <a:ext cx="8640960" cy="4908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AdWords - ROMI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B8CD9-043F-4945-B9C0-EDBED982FF4E}" type="slidenum">
              <a:rPr lang="ru-RU" smtClean="0"/>
              <a:pPr/>
              <a:t>21</a:t>
            </a:fld>
            <a:endParaRPr lang="ru-RU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539552" y="4365104"/>
            <a:ext cx="8208912" cy="0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251520" y="1268760"/>
          <a:ext cx="8640960" cy="4908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Директ - </a:t>
            </a:r>
            <a:r>
              <a:rPr lang="en-US" dirty="0" smtClean="0"/>
              <a:t>ROMI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B8CD9-043F-4945-B9C0-EDBED982FF4E}" type="slidenum">
              <a:rPr lang="ru-RU" smtClean="0"/>
              <a:pPr/>
              <a:t>22</a:t>
            </a:fld>
            <a:endParaRPr lang="ru-RU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467544" y="4797152"/>
            <a:ext cx="8208912" cy="0"/>
          </a:xfrm>
          <a:prstGeom prst="line">
            <a:avLst/>
          </a:prstGeom>
          <a:ln w="25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Какой сервис автоматизации подойдет вам?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806829"/>
            <a:ext cx="7886700" cy="1262131"/>
          </a:xfrm>
        </p:spPr>
        <p:txBody>
          <a:bodyPr/>
          <a:lstStyle/>
          <a:p>
            <a:r>
              <a:rPr lang="uk-UA" dirty="0" smtClean="0"/>
              <a:t>Скачайте на </a:t>
            </a:r>
            <a:r>
              <a:rPr lang="en-US" dirty="0" smtClean="0"/>
              <a:t>http://goo.gl/qWYvfN</a:t>
            </a:r>
            <a:endParaRPr lang="en-US" dirty="0" smtClean="0"/>
          </a:p>
          <a:p>
            <a:r>
              <a:rPr lang="ru-RU" dirty="0" smtClean="0"/>
              <a:t>Дайте визитку – я вышлю Вам лично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B8CD9-043F-4945-B9C0-EDBED982FF4E}" type="slidenum">
              <a:rPr lang="ru-RU" smtClean="0"/>
              <a:pPr/>
              <a:t>23</a:t>
            </a:fld>
            <a:endParaRPr lang="ru-RU" dirty="0"/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755576" y="4941168"/>
            <a:ext cx="7886700" cy="1262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tabLst/>
              <a:defRPr/>
            </a:pPr>
            <a:r>
              <a:rPr kumimoji="0" lang="uk-UA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Всеволод Жовтенко</a:t>
            </a:r>
          </a:p>
          <a:p>
            <a:pPr marL="228600" marR="0" lvl="0" indent="-22860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tabLst/>
              <a:defRPr/>
            </a:pPr>
            <a:r>
              <a:rPr lang="en-US" sz="2800" dirty="0" smtClean="0"/>
              <a:t>vsevolod@olshansky.ua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6" name="Picture 2" descr="C:\Users\User\Downloads\qrcode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2780928"/>
            <a:ext cx="3836368" cy="38363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Итог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908720"/>
            <a:ext cx="7416824" cy="533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Максимизация оборота при удержании </a:t>
            </a:r>
            <a:r>
              <a:rPr lang="en-US" dirty="0" smtClean="0"/>
              <a:t>ROMI </a:t>
            </a:r>
            <a:r>
              <a:rPr lang="ru-RU" dirty="0" smtClean="0"/>
              <a:t>выше порогового значения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B8CD9-043F-4945-B9C0-EDBED982FF4E}" type="slidenum">
              <a:rPr lang="ru-RU" smtClean="0"/>
              <a:pPr/>
              <a:t>4</a:t>
            </a:fld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 чего начали автоматизацию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Первичный тест показал в </a:t>
            </a:r>
            <a:r>
              <a:rPr lang="en-US" dirty="0" smtClean="0"/>
              <a:t>AdWords</a:t>
            </a:r>
            <a:r>
              <a:rPr lang="ru-RU" dirty="0" smtClean="0"/>
              <a:t>:</a:t>
            </a:r>
          </a:p>
          <a:p>
            <a:pPr lvl="1"/>
            <a:r>
              <a:rPr lang="ru-RU" dirty="0" smtClean="0"/>
              <a:t>Поисковая реклама рентабельна</a:t>
            </a:r>
          </a:p>
          <a:p>
            <a:pPr lvl="1"/>
            <a:r>
              <a:rPr lang="ru-RU" dirty="0" smtClean="0"/>
              <a:t>Динамическая поисковая реклама</a:t>
            </a:r>
            <a:r>
              <a:rPr lang="en-US" dirty="0" smtClean="0"/>
              <a:t>, </a:t>
            </a:r>
            <a:r>
              <a:rPr lang="ru-RU" dirty="0" smtClean="0"/>
              <a:t>ремаркетинг, КМС – не рентабельны</a:t>
            </a:r>
          </a:p>
          <a:p>
            <a:r>
              <a:rPr lang="ru-RU" dirty="0" smtClean="0"/>
              <a:t>Ручной подход позволил охватить только запросы категорий, вся </a:t>
            </a:r>
            <a:r>
              <a:rPr lang="ru-RU" dirty="0" err="1" smtClean="0"/>
              <a:t>низкочастотка</a:t>
            </a:r>
            <a:r>
              <a:rPr lang="ru-RU" dirty="0" smtClean="0"/>
              <a:t> и </a:t>
            </a:r>
            <a:r>
              <a:rPr lang="en-US" dirty="0" smtClean="0"/>
              <a:t>long-tail </a:t>
            </a:r>
            <a:r>
              <a:rPr lang="ru-RU" dirty="0" smtClean="0"/>
              <a:t> остались неучтены</a:t>
            </a:r>
          </a:p>
          <a:p>
            <a:r>
              <a:rPr lang="ru-RU" dirty="0" smtClean="0"/>
              <a:t>Нам необходимо было указывать цену за товар в объявлениях</a:t>
            </a:r>
          </a:p>
          <a:p>
            <a:r>
              <a:rPr lang="ru-RU" dirty="0" smtClean="0"/>
              <a:t>У нас был свой сервис автоматизации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Почему перешли на </a:t>
            </a:r>
            <a:r>
              <a:rPr lang="en-US" dirty="0" smtClean="0"/>
              <a:t>third-party </a:t>
            </a:r>
            <a:r>
              <a:rPr lang="ru-RU" dirty="0" smtClean="0"/>
              <a:t>сервис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Ограничение собственной программы автоматизации</a:t>
            </a:r>
          </a:p>
          <a:p>
            <a:r>
              <a:rPr lang="ru-RU" dirty="0" smtClean="0"/>
              <a:t>Необходимость расширить контекст на Яндекс</a:t>
            </a:r>
          </a:p>
          <a:p>
            <a:r>
              <a:rPr lang="ru-RU" dirty="0" smtClean="0"/>
              <a:t>Обновление AdWords Editor сделало невозможным работу с нашей программой</a:t>
            </a:r>
          </a:p>
          <a:p>
            <a:r>
              <a:rPr lang="ru-RU" dirty="0" smtClean="0"/>
              <a:t>Отсутствие ресурсов на развитие собственной программы</a:t>
            </a:r>
          </a:p>
          <a:p>
            <a:r>
              <a:rPr lang="ru-RU" dirty="0" smtClean="0"/>
              <a:t>Решение подбирать сторонний сервис под задачи каждого клиента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Что необходимо для автоматизации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795170"/>
            <a:ext cx="7886700" cy="4586158"/>
          </a:xfrm>
        </p:spPr>
        <p:txBody>
          <a:bodyPr/>
          <a:lstStyle/>
          <a:p>
            <a:r>
              <a:rPr lang="ru-RU" dirty="0" smtClean="0"/>
              <a:t>Выбрать подходящий сервис</a:t>
            </a:r>
          </a:p>
          <a:p>
            <a:r>
              <a:rPr lang="ru-RU" dirty="0" smtClean="0"/>
              <a:t>Генерация </a:t>
            </a:r>
            <a:r>
              <a:rPr lang="en-US" dirty="0" smtClean="0"/>
              <a:t>XML </a:t>
            </a:r>
            <a:r>
              <a:rPr lang="uk-UA" dirty="0" err="1" smtClean="0"/>
              <a:t>фида</a:t>
            </a:r>
            <a:endParaRPr lang="uk-UA" dirty="0" smtClean="0"/>
          </a:p>
          <a:p>
            <a:r>
              <a:rPr lang="uk-UA" dirty="0" smtClean="0"/>
              <a:t>Список</a:t>
            </a:r>
            <a:r>
              <a:rPr lang="ru-RU" dirty="0" smtClean="0"/>
              <a:t> синонимов товаров</a:t>
            </a:r>
          </a:p>
          <a:p>
            <a:r>
              <a:rPr lang="ru-RU" dirty="0" smtClean="0"/>
              <a:t>Список транслитераций для защищенных ТМ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Как происходит автоматизация</a:t>
            </a:r>
            <a:endParaRPr lang="ru-RU" dirty="0"/>
          </a:p>
        </p:txBody>
      </p:sp>
      <p:grpSp>
        <p:nvGrpSpPr>
          <p:cNvPr id="48" name="Групувати 47"/>
          <p:cNvGrpSpPr/>
          <p:nvPr/>
        </p:nvGrpSpPr>
        <p:grpSpPr>
          <a:xfrm>
            <a:off x="585216" y="1556792"/>
            <a:ext cx="8221360" cy="3168352"/>
            <a:chOff x="585216" y="1556792"/>
            <a:chExt cx="8221360" cy="3168352"/>
          </a:xfrm>
        </p:grpSpPr>
        <p:sp>
          <p:nvSpPr>
            <p:cNvPr id="3" name="Прямокутник 2"/>
            <p:cNvSpPr/>
            <p:nvPr/>
          </p:nvSpPr>
          <p:spPr>
            <a:xfrm>
              <a:off x="585216" y="2789560"/>
              <a:ext cx="1250480" cy="72008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ln w="0"/>
                  <a:solidFill>
                    <a:schemeClr val="bg1"/>
                  </a:solidFill>
                </a:rPr>
                <a:t>XML feed</a:t>
              </a:r>
              <a:endParaRPr lang="ru-RU" sz="2000" dirty="0">
                <a:ln w="0"/>
                <a:solidFill>
                  <a:schemeClr val="bg1"/>
                </a:solidFill>
              </a:endParaRPr>
            </a:p>
          </p:txBody>
        </p:sp>
        <p:sp>
          <p:nvSpPr>
            <p:cNvPr id="5" name="Прямокутник 4"/>
            <p:cNvSpPr/>
            <p:nvPr/>
          </p:nvSpPr>
          <p:spPr>
            <a:xfrm>
              <a:off x="5508104" y="1556792"/>
              <a:ext cx="1250480" cy="72008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ln w="0"/>
                  <a:solidFill>
                    <a:schemeClr val="bg1"/>
                  </a:solidFill>
                </a:rPr>
                <a:t>AdWords</a:t>
              </a:r>
              <a:endParaRPr lang="ru-RU" sz="2000" dirty="0">
                <a:ln w="0"/>
                <a:solidFill>
                  <a:schemeClr val="bg1"/>
                </a:solidFill>
              </a:endParaRPr>
            </a:p>
          </p:txBody>
        </p:sp>
        <p:sp>
          <p:nvSpPr>
            <p:cNvPr id="6" name="Прямокутник 5"/>
            <p:cNvSpPr/>
            <p:nvPr/>
          </p:nvSpPr>
          <p:spPr>
            <a:xfrm>
              <a:off x="2576852" y="2789560"/>
              <a:ext cx="1949514" cy="72008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ts val="1800"/>
                </a:lnSpc>
              </a:pPr>
              <a:r>
                <a:rPr lang="ru-RU" sz="2000" dirty="0" smtClean="0">
                  <a:ln w="0"/>
                  <a:solidFill>
                    <a:schemeClr val="bg1"/>
                  </a:solidFill>
                </a:rPr>
                <a:t>Система автоматизации</a:t>
              </a:r>
              <a:endParaRPr lang="ru-RU" sz="2000" dirty="0">
                <a:ln w="0"/>
                <a:solidFill>
                  <a:schemeClr val="bg1"/>
                </a:solidFill>
              </a:endParaRPr>
            </a:p>
          </p:txBody>
        </p:sp>
        <p:sp>
          <p:nvSpPr>
            <p:cNvPr id="7" name="Прямокутник 6"/>
            <p:cNvSpPr/>
            <p:nvPr/>
          </p:nvSpPr>
          <p:spPr>
            <a:xfrm>
              <a:off x="5508104" y="2789560"/>
              <a:ext cx="1250480" cy="72008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ln w="0"/>
                  <a:solidFill>
                    <a:schemeClr val="bg1"/>
                  </a:solidFill>
                </a:rPr>
                <a:t>Analytics</a:t>
              </a:r>
              <a:endParaRPr lang="ru-RU" sz="2000" dirty="0">
                <a:ln w="0"/>
                <a:solidFill>
                  <a:schemeClr val="bg1"/>
                </a:solidFill>
              </a:endParaRPr>
            </a:p>
          </p:txBody>
        </p:sp>
        <p:sp>
          <p:nvSpPr>
            <p:cNvPr id="8" name="Прямокутник 7"/>
            <p:cNvSpPr/>
            <p:nvPr/>
          </p:nvSpPr>
          <p:spPr>
            <a:xfrm>
              <a:off x="5508104" y="4005064"/>
              <a:ext cx="1250480" cy="72008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n w="0"/>
                  <a:solidFill>
                    <a:schemeClr val="bg1"/>
                  </a:solidFill>
                </a:rPr>
                <a:t>Директ</a:t>
              </a:r>
              <a:endParaRPr lang="ru-RU" sz="2000" dirty="0">
                <a:ln w="0"/>
                <a:solidFill>
                  <a:schemeClr val="bg1"/>
                </a:solidFill>
              </a:endParaRPr>
            </a:p>
          </p:txBody>
        </p:sp>
        <p:sp>
          <p:nvSpPr>
            <p:cNvPr id="9" name="Прямокутник 8"/>
            <p:cNvSpPr/>
            <p:nvPr/>
          </p:nvSpPr>
          <p:spPr>
            <a:xfrm>
              <a:off x="7556096" y="2789560"/>
              <a:ext cx="1250480" cy="72008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ln w="0"/>
                  <a:solidFill>
                    <a:schemeClr val="bg1"/>
                  </a:solidFill>
                </a:rPr>
                <a:t>WWW</a:t>
              </a:r>
              <a:endParaRPr lang="ru-RU" sz="2000" dirty="0">
                <a:ln w="0"/>
                <a:solidFill>
                  <a:schemeClr val="bg1"/>
                </a:solidFill>
              </a:endParaRPr>
            </a:p>
          </p:txBody>
        </p:sp>
        <p:cxnSp>
          <p:nvCxnSpPr>
            <p:cNvPr id="10" name="Пряма зі стрілкою 9"/>
            <p:cNvCxnSpPr/>
            <p:nvPr/>
          </p:nvCxnSpPr>
          <p:spPr>
            <a:xfrm>
              <a:off x="1763784" y="3165475"/>
              <a:ext cx="828000" cy="0"/>
            </a:xfrm>
            <a:prstGeom prst="straightConnector1">
              <a:avLst/>
            </a:prstGeom>
            <a:ln w="28575">
              <a:solidFill>
                <a:srgbClr val="54274E"/>
              </a:solidFill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 зі стрілкою 15"/>
            <p:cNvCxnSpPr>
              <a:stCxn id="9" idx="1"/>
              <a:endCxn id="7" idx="3"/>
            </p:cNvCxnSpPr>
            <p:nvPr/>
          </p:nvCxnSpPr>
          <p:spPr>
            <a:xfrm flipH="1">
              <a:off x="6758584" y="3149600"/>
              <a:ext cx="797512" cy="0"/>
            </a:xfrm>
            <a:prstGeom prst="straightConnector1">
              <a:avLst/>
            </a:prstGeom>
            <a:ln w="28575">
              <a:solidFill>
                <a:srgbClr val="54274E"/>
              </a:solidFill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Сполучна лінія уступом 17"/>
            <p:cNvCxnSpPr>
              <a:stCxn id="6" idx="0"/>
              <a:endCxn id="5" idx="1"/>
            </p:cNvCxnSpPr>
            <p:nvPr/>
          </p:nvCxnSpPr>
          <p:spPr>
            <a:xfrm rot="5400000" flipH="1" flipV="1">
              <a:off x="4093492" y="1374949"/>
              <a:ext cx="872728" cy="1956495"/>
            </a:xfrm>
            <a:prstGeom prst="bentConnector2">
              <a:avLst/>
            </a:prstGeom>
            <a:ln w="28575">
              <a:solidFill>
                <a:srgbClr val="54274E"/>
              </a:solidFill>
              <a:headEnd type="triangle"/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Сполучна лінія уступом 24"/>
            <p:cNvCxnSpPr/>
            <p:nvPr/>
          </p:nvCxnSpPr>
          <p:spPr>
            <a:xfrm>
              <a:off x="3502418" y="3509640"/>
              <a:ext cx="1996750" cy="855464"/>
            </a:xfrm>
            <a:prstGeom prst="bentConnector3">
              <a:avLst>
                <a:gd name="adj1" fmla="val -247"/>
              </a:avLst>
            </a:prstGeom>
            <a:ln w="28575">
              <a:solidFill>
                <a:srgbClr val="54274E"/>
              </a:solidFill>
              <a:headEnd type="triangle"/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Сполучна лінія уступом 30"/>
            <p:cNvCxnSpPr/>
            <p:nvPr/>
          </p:nvCxnSpPr>
          <p:spPr>
            <a:xfrm>
              <a:off x="6758584" y="1916832"/>
              <a:ext cx="1413816" cy="872728"/>
            </a:xfrm>
            <a:prstGeom prst="bentConnector3">
              <a:avLst>
                <a:gd name="adj1" fmla="val 100304"/>
              </a:avLst>
            </a:prstGeom>
            <a:ln w="28575">
              <a:solidFill>
                <a:srgbClr val="54274E"/>
              </a:solidFill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Сполучна лінія уступом 36"/>
            <p:cNvCxnSpPr>
              <a:stCxn id="8" idx="3"/>
            </p:cNvCxnSpPr>
            <p:nvPr/>
          </p:nvCxnSpPr>
          <p:spPr>
            <a:xfrm flipV="1">
              <a:off x="6758584" y="3509640"/>
              <a:ext cx="1413816" cy="855464"/>
            </a:xfrm>
            <a:prstGeom prst="bentConnector3">
              <a:avLst>
                <a:gd name="adj1" fmla="val 100304"/>
              </a:avLst>
            </a:prstGeom>
            <a:ln w="28575">
              <a:solidFill>
                <a:srgbClr val="54274E"/>
              </a:solidFill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 зі стрілкою 46"/>
            <p:cNvCxnSpPr/>
            <p:nvPr/>
          </p:nvCxnSpPr>
          <p:spPr>
            <a:xfrm flipH="1">
              <a:off x="4526366" y="3149600"/>
              <a:ext cx="1008000" cy="0"/>
            </a:xfrm>
            <a:prstGeom prst="straightConnector1">
              <a:avLst/>
            </a:prstGeom>
            <a:ln w="28575">
              <a:solidFill>
                <a:srgbClr val="54274E"/>
              </a:solidFill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 происходит автоматизация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B8CD9-043F-4945-B9C0-EDBED982FF4E}" type="slidenum">
              <a:rPr lang="ru-RU" smtClean="0"/>
              <a:pPr/>
              <a:t>9</a:t>
            </a:fld>
            <a:endParaRPr lang="ru-RU" dirty="0"/>
          </a:p>
        </p:txBody>
      </p:sp>
      <p:grpSp>
        <p:nvGrpSpPr>
          <p:cNvPr id="32" name="Групувати 31"/>
          <p:cNvGrpSpPr/>
          <p:nvPr/>
        </p:nvGrpSpPr>
        <p:grpSpPr>
          <a:xfrm>
            <a:off x="729591" y="1374124"/>
            <a:ext cx="6120000" cy="4662251"/>
            <a:chOff x="729591" y="1374124"/>
            <a:chExt cx="6120000" cy="4662251"/>
          </a:xfrm>
        </p:grpSpPr>
        <p:sp>
          <p:nvSpPr>
            <p:cNvPr id="6" name="Прямокутник 5"/>
            <p:cNvSpPr/>
            <p:nvPr/>
          </p:nvSpPr>
          <p:spPr>
            <a:xfrm>
              <a:off x="729592" y="1374124"/>
              <a:ext cx="3600000" cy="5400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ln w="0"/>
                  <a:solidFill>
                    <a:schemeClr val="bg1"/>
                  </a:solidFill>
                </a:rPr>
                <a:t>XML</a:t>
              </a:r>
              <a:endParaRPr lang="ru-RU" sz="2000" dirty="0">
                <a:ln w="0"/>
                <a:solidFill>
                  <a:schemeClr val="bg1"/>
                </a:solidFill>
              </a:endParaRPr>
            </a:p>
          </p:txBody>
        </p:sp>
        <p:sp>
          <p:nvSpPr>
            <p:cNvPr id="8" name="Прямокутник 7"/>
            <p:cNvSpPr/>
            <p:nvPr/>
          </p:nvSpPr>
          <p:spPr>
            <a:xfrm>
              <a:off x="4689591" y="2060848"/>
              <a:ext cx="2160000" cy="9000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ln w="0"/>
                  <a:solidFill>
                    <a:schemeClr val="bg1"/>
                  </a:solidFill>
                </a:rPr>
                <a:t>Кампания 1</a:t>
              </a:r>
              <a:br>
                <a:rPr lang="ru-RU" dirty="0" smtClean="0">
                  <a:ln w="0"/>
                  <a:solidFill>
                    <a:schemeClr val="bg1"/>
                  </a:solidFill>
                </a:rPr>
              </a:br>
              <a:r>
                <a:rPr lang="ru-RU" dirty="0" smtClean="0">
                  <a:ln w="0"/>
                  <a:solidFill>
                    <a:schemeClr val="bg1"/>
                  </a:solidFill>
                </a:rPr>
                <a:t>Кампания 2</a:t>
              </a:r>
              <a:br>
                <a:rPr lang="ru-RU" dirty="0" smtClean="0">
                  <a:ln w="0"/>
                  <a:solidFill>
                    <a:schemeClr val="bg1"/>
                  </a:solidFill>
                </a:rPr>
              </a:br>
              <a:r>
                <a:rPr lang="ru-RU" dirty="0" smtClean="0">
                  <a:ln w="0"/>
                  <a:solidFill>
                    <a:schemeClr val="bg1"/>
                  </a:solidFill>
                </a:rPr>
                <a:t>Кампания 3</a:t>
              </a:r>
              <a:endParaRPr lang="ru-RU" dirty="0">
                <a:ln w="0"/>
                <a:solidFill>
                  <a:schemeClr val="bg1"/>
                </a:solidFill>
              </a:endParaRPr>
            </a:p>
          </p:txBody>
        </p:sp>
        <p:cxnSp>
          <p:nvCxnSpPr>
            <p:cNvPr id="12" name="Пряма зі стрілкою 11"/>
            <p:cNvCxnSpPr/>
            <p:nvPr/>
          </p:nvCxnSpPr>
          <p:spPr>
            <a:xfrm>
              <a:off x="2889591" y="2510848"/>
              <a:ext cx="1800000" cy="0"/>
            </a:xfrm>
            <a:prstGeom prst="straightConnector1">
              <a:avLst/>
            </a:prstGeom>
            <a:ln w="28575">
              <a:solidFill>
                <a:srgbClr val="54274E"/>
              </a:solidFill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Прямокутник 18"/>
            <p:cNvSpPr/>
            <p:nvPr/>
          </p:nvSpPr>
          <p:spPr>
            <a:xfrm>
              <a:off x="729591" y="2060848"/>
              <a:ext cx="2160000" cy="9000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n w="0"/>
                  <a:solidFill>
                    <a:schemeClr val="bg1"/>
                  </a:solidFill>
                </a:rPr>
                <a:t>Category 1</a:t>
              </a:r>
            </a:p>
            <a:p>
              <a:pPr algn="ctr"/>
              <a:r>
                <a:rPr lang="en-US" dirty="0">
                  <a:ln w="0"/>
                  <a:solidFill>
                    <a:schemeClr val="bg1"/>
                  </a:solidFill>
                </a:rPr>
                <a:t>Category </a:t>
              </a:r>
              <a:r>
                <a:rPr lang="en-US" dirty="0" smtClean="0">
                  <a:ln w="0"/>
                  <a:solidFill>
                    <a:schemeClr val="bg1"/>
                  </a:solidFill>
                </a:rPr>
                <a:t>2</a:t>
              </a:r>
              <a:endParaRPr lang="ru-RU" dirty="0">
                <a:ln w="0"/>
                <a:solidFill>
                  <a:schemeClr val="bg1"/>
                </a:solidFill>
              </a:endParaRPr>
            </a:p>
            <a:p>
              <a:pPr algn="ctr"/>
              <a:r>
                <a:rPr lang="en-US" dirty="0">
                  <a:ln w="0"/>
                  <a:solidFill>
                    <a:schemeClr val="bg1"/>
                  </a:solidFill>
                </a:rPr>
                <a:t>Category </a:t>
              </a:r>
              <a:r>
                <a:rPr lang="en-US" dirty="0" smtClean="0">
                  <a:ln w="0"/>
                  <a:solidFill>
                    <a:schemeClr val="bg1"/>
                  </a:solidFill>
                </a:rPr>
                <a:t>…</a:t>
              </a:r>
              <a:endParaRPr lang="ru-RU" dirty="0">
                <a:ln w="0"/>
                <a:solidFill>
                  <a:schemeClr val="bg1"/>
                </a:solidFill>
              </a:endParaRPr>
            </a:p>
          </p:txBody>
        </p:sp>
        <p:sp>
          <p:nvSpPr>
            <p:cNvPr id="20" name="Прямокутник 19"/>
            <p:cNvSpPr/>
            <p:nvPr/>
          </p:nvSpPr>
          <p:spPr>
            <a:xfrm>
              <a:off x="4689591" y="3150727"/>
              <a:ext cx="2160000" cy="9000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ln w="0"/>
                  <a:solidFill>
                    <a:schemeClr val="bg1"/>
                  </a:solidFill>
                </a:rPr>
                <a:t>Группа объявлений</a:t>
              </a:r>
              <a:endParaRPr lang="ru-RU" dirty="0">
                <a:ln w="0"/>
                <a:solidFill>
                  <a:schemeClr val="bg1"/>
                </a:solidFill>
              </a:endParaRPr>
            </a:p>
          </p:txBody>
        </p:sp>
        <p:cxnSp>
          <p:nvCxnSpPr>
            <p:cNvPr id="21" name="Пряма зі стрілкою 20"/>
            <p:cNvCxnSpPr/>
            <p:nvPr/>
          </p:nvCxnSpPr>
          <p:spPr>
            <a:xfrm>
              <a:off x="2889591" y="3600727"/>
              <a:ext cx="1800000" cy="0"/>
            </a:xfrm>
            <a:prstGeom prst="straightConnector1">
              <a:avLst/>
            </a:prstGeom>
            <a:ln w="28575">
              <a:solidFill>
                <a:srgbClr val="54274E"/>
              </a:solidFill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Прямокутник 21"/>
            <p:cNvSpPr/>
            <p:nvPr/>
          </p:nvSpPr>
          <p:spPr>
            <a:xfrm>
              <a:off x="729591" y="3150727"/>
              <a:ext cx="2160000" cy="9000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n w="0"/>
                  <a:solidFill>
                    <a:schemeClr val="bg1"/>
                  </a:solidFill>
                </a:rPr>
                <a:t>Offer 1</a:t>
              </a:r>
            </a:p>
            <a:p>
              <a:pPr algn="ctr"/>
              <a:r>
                <a:rPr lang="en-US" dirty="0" smtClean="0">
                  <a:ln w="0"/>
                  <a:solidFill>
                    <a:schemeClr val="bg1"/>
                  </a:solidFill>
                </a:rPr>
                <a:t>Offer 2</a:t>
              </a:r>
              <a:endParaRPr lang="ru-RU" dirty="0">
                <a:ln w="0"/>
                <a:solidFill>
                  <a:schemeClr val="bg1"/>
                </a:solidFill>
              </a:endParaRPr>
            </a:p>
            <a:p>
              <a:pPr algn="ctr"/>
              <a:r>
                <a:rPr lang="en-US" dirty="0" smtClean="0">
                  <a:ln w="0"/>
                  <a:solidFill>
                    <a:schemeClr val="bg1"/>
                  </a:solidFill>
                </a:rPr>
                <a:t>Offer …</a:t>
              </a:r>
              <a:endParaRPr lang="ru-RU" dirty="0">
                <a:ln w="0"/>
                <a:solidFill>
                  <a:schemeClr val="bg1"/>
                </a:solidFill>
              </a:endParaRPr>
            </a:p>
          </p:txBody>
        </p:sp>
        <p:sp>
          <p:nvSpPr>
            <p:cNvPr id="23" name="Прямокутник 22"/>
            <p:cNvSpPr/>
            <p:nvPr/>
          </p:nvSpPr>
          <p:spPr>
            <a:xfrm>
              <a:off x="4689591" y="4236375"/>
              <a:ext cx="2160000" cy="5400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ln w="0"/>
                  <a:solidFill>
                    <a:schemeClr val="bg1"/>
                  </a:solidFill>
                </a:rPr>
                <a:t>Текст объявления</a:t>
              </a:r>
              <a:endParaRPr lang="ru-RU" dirty="0">
                <a:ln w="0"/>
                <a:solidFill>
                  <a:schemeClr val="bg1"/>
                </a:solidFill>
              </a:endParaRPr>
            </a:p>
          </p:txBody>
        </p:sp>
        <p:cxnSp>
          <p:nvCxnSpPr>
            <p:cNvPr id="24" name="Пряма зі стрілкою 23"/>
            <p:cNvCxnSpPr>
              <a:stCxn id="25" idx="3"/>
              <a:endCxn id="23" idx="1"/>
            </p:cNvCxnSpPr>
            <p:nvPr/>
          </p:nvCxnSpPr>
          <p:spPr>
            <a:xfrm flipV="1">
              <a:off x="2889591" y="4506375"/>
              <a:ext cx="1800000" cy="630000"/>
            </a:xfrm>
            <a:prstGeom prst="straightConnector1">
              <a:avLst/>
            </a:prstGeom>
            <a:ln w="28575">
              <a:solidFill>
                <a:srgbClr val="54274E"/>
              </a:solidFill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Прямокутник 24"/>
            <p:cNvSpPr/>
            <p:nvPr/>
          </p:nvSpPr>
          <p:spPr>
            <a:xfrm>
              <a:off x="729591" y="4236375"/>
              <a:ext cx="2160000" cy="18000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ln w="0"/>
                  <a:solidFill>
                    <a:schemeClr val="bg1"/>
                  </a:solidFill>
                </a:rPr>
                <a:t>Наличие</a:t>
              </a:r>
              <a:br>
                <a:rPr lang="ru-RU" dirty="0" smtClean="0">
                  <a:ln w="0"/>
                  <a:solidFill>
                    <a:schemeClr val="bg1"/>
                  </a:solidFill>
                </a:rPr>
              </a:br>
              <a:r>
                <a:rPr lang="en-US" dirty="0" smtClean="0">
                  <a:ln w="0"/>
                  <a:solidFill>
                    <a:schemeClr val="bg1"/>
                  </a:solidFill>
                </a:rPr>
                <a:t>&lt;price&gt;</a:t>
              </a:r>
              <a:br>
                <a:rPr lang="en-US" dirty="0" smtClean="0">
                  <a:ln w="0"/>
                  <a:solidFill>
                    <a:schemeClr val="bg1"/>
                  </a:solidFill>
                </a:rPr>
              </a:br>
              <a:r>
                <a:rPr lang="en-US" dirty="0" smtClean="0">
                  <a:ln w="0"/>
                  <a:solidFill>
                    <a:schemeClr val="bg1"/>
                  </a:solidFill>
                </a:rPr>
                <a:t>&lt;</a:t>
              </a:r>
              <a:r>
                <a:rPr lang="en-US" dirty="0" err="1" smtClean="0">
                  <a:ln w="0"/>
                  <a:solidFill>
                    <a:schemeClr val="bg1"/>
                  </a:solidFill>
                </a:rPr>
                <a:t>url</a:t>
              </a:r>
              <a:r>
                <a:rPr lang="en-US" dirty="0" smtClean="0">
                  <a:ln w="0"/>
                  <a:solidFill>
                    <a:schemeClr val="bg1"/>
                  </a:solidFill>
                </a:rPr>
                <a:t>&gt;</a:t>
              </a:r>
              <a:br>
                <a:rPr lang="en-US" dirty="0" smtClean="0">
                  <a:ln w="0"/>
                  <a:solidFill>
                    <a:schemeClr val="bg1"/>
                  </a:solidFill>
                </a:rPr>
              </a:br>
              <a:r>
                <a:rPr lang="en-US" dirty="0" smtClean="0">
                  <a:ln w="0"/>
                  <a:solidFill>
                    <a:schemeClr val="bg1"/>
                  </a:solidFill>
                </a:rPr>
                <a:t>&lt;vendor&gt;</a:t>
              </a:r>
              <a:br>
                <a:rPr lang="en-US" dirty="0" smtClean="0">
                  <a:ln w="0"/>
                  <a:solidFill>
                    <a:schemeClr val="bg1"/>
                  </a:solidFill>
                </a:rPr>
              </a:br>
              <a:r>
                <a:rPr lang="en-US" dirty="0" smtClean="0">
                  <a:ln w="0"/>
                  <a:solidFill>
                    <a:schemeClr val="bg1"/>
                  </a:solidFill>
                </a:rPr>
                <a:t>&lt;model&gt;</a:t>
              </a:r>
              <a:br>
                <a:rPr lang="en-US" dirty="0" smtClean="0">
                  <a:ln w="0"/>
                  <a:solidFill>
                    <a:schemeClr val="bg1"/>
                  </a:solidFill>
                </a:rPr>
              </a:br>
              <a:r>
                <a:rPr lang="en-US" dirty="0" smtClean="0">
                  <a:ln w="0"/>
                  <a:solidFill>
                    <a:schemeClr val="bg1"/>
                  </a:solidFill>
                </a:rPr>
                <a:t>&lt;…&gt;</a:t>
              </a:r>
              <a:endParaRPr lang="ru-RU" dirty="0">
                <a:ln w="0"/>
                <a:solidFill>
                  <a:schemeClr val="bg1"/>
                </a:solidFill>
              </a:endParaRPr>
            </a:p>
          </p:txBody>
        </p:sp>
        <p:sp>
          <p:nvSpPr>
            <p:cNvPr id="26" name="Прямокутник 25"/>
            <p:cNvSpPr/>
            <p:nvPr/>
          </p:nvSpPr>
          <p:spPr>
            <a:xfrm>
              <a:off x="4688006" y="4910704"/>
              <a:ext cx="2160000" cy="10800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>
                  <a:ln w="0"/>
                  <a:solidFill>
                    <a:schemeClr val="bg1"/>
                  </a:solidFill>
                </a:rPr>
                <a:t>Ключевое слово 1</a:t>
              </a:r>
              <a:br>
                <a:rPr lang="ru-RU" dirty="0" smtClean="0">
                  <a:ln w="0"/>
                  <a:solidFill>
                    <a:schemeClr val="bg1"/>
                  </a:solidFill>
                </a:rPr>
              </a:br>
              <a:r>
                <a:rPr lang="ru-RU" dirty="0" smtClean="0">
                  <a:ln w="0"/>
                  <a:solidFill>
                    <a:schemeClr val="bg1"/>
                  </a:solidFill>
                </a:rPr>
                <a:t>Ключевое слово 2</a:t>
              </a:r>
              <a:br>
                <a:rPr lang="ru-RU" dirty="0" smtClean="0">
                  <a:ln w="0"/>
                  <a:solidFill>
                    <a:schemeClr val="bg1"/>
                  </a:solidFill>
                </a:rPr>
              </a:br>
              <a:r>
                <a:rPr lang="ru-RU" dirty="0" smtClean="0">
                  <a:ln w="0"/>
                  <a:solidFill>
                    <a:schemeClr val="bg1"/>
                  </a:solidFill>
                </a:rPr>
                <a:t>Ключевое слово …</a:t>
              </a:r>
              <a:endParaRPr lang="ru-RU" dirty="0">
                <a:ln w="0"/>
                <a:solidFill>
                  <a:schemeClr val="bg1"/>
                </a:solidFill>
              </a:endParaRPr>
            </a:p>
          </p:txBody>
        </p:sp>
        <p:cxnSp>
          <p:nvCxnSpPr>
            <p:cNvPr id="29" name="Пряма зі стрілкою 28"/>
            <p:cNvCxnSpPr>
              <a:stCxn id="25" idx="3"/>
              <a:endCxn id="26" idx="1"/>
            </p:cNvCxnSpPr>
            <p:nvPr/>
          </p:nvCxnSpPr>
          <p:spPr>
            <a:xfrm>
              <a:off x="2889591" y="5136375"/>
              <a:ext cx="1798415" cy="314329"/>
            </a:xfrm>
            <a:prstGeom prst="straightConnector1">
              <a:avLst/>
            </a:prstGeom>
            <a:ln w="28575">
              <a:solidFill>
                <a:srgbClr val="54274E"/>
              </a:solidFill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theme/theme1.xml><?xml version="1.0" encoding="utf-8"?>
<a:theme xmlns:a="http://schemas.openxmlformats.org/drawingml/2006/main" name="Спеціальне оформлення">
  <a:themeElements>
    <a:clrScheme name="O&amp;P 1">
      <a:dk1>
        <a:sysClr val="windowText" lastClr="000000"/>
      </a:dk1>
      <a:lt1>
        <a:sysClr val="window" lastClr="FFFFFF"/>
      </a:lt1>
      <a:dk2>
        <a:srgbClr val="54274E"/>
      </a:dk2>
      <a:lt2>
        <a:srgbClr val="F2F2F2"/>
      </a:lt2>
      <a:accent1>
        <a:srgbClr val="672565"/>
      </a:accent1>
      <a:accent2>
        <a:srgbClr val="FF5000"/>
      </a:accent2>
      <a:accent3>
        <a:srgbClr val="A5A5A5"/>
      </a:accent3>
      <a:accent4>
        <a:srgbClr val="FF4337"/>
      </a:accent4>
      <a:accent5>
        <a:srgbClr val="3848E4"/>
      </a:accent5>
      <a:accent6>
        <a:srgbClr val="3FAE29"/>
      </a:accent6>
      <a:hlink>
        <a:srgbClr val="00A6CE"/>
      </a:hlink>
      <a:folHlink>
        <a:srgbClr val="C490AA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&amp;P_violet-1">
  <a:themeElements>
    <a:clrScheme name="O&amp;P 1">
      <a:dk1>
        <a:sysClr val="windowText" lastClr="000000"/>
      </a:dk1>
      <a:lt1>
        <a:sysClr val="window" lastClr="FFFFFF"/>
      </a:lt1>
      <a:dk2>
        <a:srgbClr val="54274E"/>
      </a:dk2>
      <a:lt2>
        <a:srgbClr val="F2F2F2"/>
      </a:lt2>
      <a:accent1>
        <a:srgbClr val="672565"/>
      </a:accent1>
      <a:accent2>
        <a:srgbClr val="FF5000"/>
      </a:accent2>
      <a:accent3>
        <a:srgbClr val="A5A5A5"/>
      </a:accent3>
      <a:accent4>
        <a:srgbClr val="FF4337"/>
      </a:accent4>
      <a:accent5>
        <a:srgbClr val="3848E4"/>
      </a:accent5>
      <a:accent6>
        <a:srgbClr val="3FAE29"/>
      </a:accent6>
      <a:hlink>
        <a:srgbClr val="00A6CE"/>
      </a:hlink>
      <a:folHlink>
        <a:srgbClr val="C490AA"/>
      </a:folHlink>
    </a:clrScheme>
    <a:fontScheme name="Настроювані 2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&amp;P_violet-1" id="{82DDC5C5-8C6B-4CAB-8A45-14372317ED69}" vid="{D748B769-373E-4945-AEA1-AC3B5B3F424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Консультанту PPC инструменты</Template>
  <TotalTime>436</TotalTime>
  <Words>319</Words>
  <Application>Microsoft Office PowerPoint</Application>
  <PresentationFormat>Экран (4:3)</PresentationFormat>
  <Paragraphs>90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23</vt:i4>
      </vt:variant>
    </vt:vector>
  </HeadingPairs>
  <TitlesOfParts>
    <vt:vector size="25" baseType="lpstr">
      <vt:lpstr>Спеціальне оформлення</vt:lpstr>
      <vt:lpstr>O&amp;P_violet-1</vt:lpstr>
      <vt:lpstr>с 0 до 1 миллиона в месяц из рекламы</vt:lpstr>
      <vt:lpstr>О чем поговорим</vt:lpstr>
      <vt:lpstr>Итог</vt:lpstr>
      <vt:lpstr>Задача</vt:lpstr>
      <vt:lpstr>С чего начали автоматизацию</vt:lpstr>
      <vt:lpstr>Почему перешли на third-party сервис</vt:lpstr>
      <vt:lpstr>Что необходимо для автоматизации</vt:lpstr>
      <vt:lpstr>Как происходит автоматизация</vt:lpstr>
      <vt:lpstr>Как происходит автоматизация</vt:lpstr>
      <vt:lpstr>Как мы оптимизировали</vt:lpstr>
      <vt:lpstr>Как мы оптимизировали</vt:lpstr>
      <vt:lpstr>Врожденные ограничения</vt:lpstr>
      <vt:lpstr>AdWords - клики</vt:lpstr>
      <vt:lpstr>Директ - клики</vt:lpstr>
      <vt:lpstr>AdWords – расходы</vt:lpstr>
      <vt:lpstr>Директ - расходы</vt:lpstr>
      <vt:lpstr>AdWords - заказы через корзину</vt:lpstr>
      <vt:lpstr>Директ - заказы через корзину</vt:lpstr>
      <vt:lpstr>AdWords – cумма по корзине</vt:lpstr>
      <vt:lpstr>Директ - сумма по корзине</vt:lpstr>
      <vt:lpstr>AdWords - ROMI</vt:lpstr>
      <vt:lpstr>Директ - ROMI</vt:lpstr>
      <vt:lpstr>Какой сервис автоматизации подойдет вам?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 0 до 1 миллиона в год из рекламы</dc:title>
  <dc:creator>Vsevolod</dc:creator>
  <cp:lastModifiedBy>Vsevolod</cp:lastModifiedBy>
  <cp:revision>52</cp:revision>
  <dcterms:created xsi:type="dcterms:W3CDTF">2016-03-11T13:20:50Z</dcterms:created>
  <dcterms:modified xsi:type="dcterms:W3CDTF">2016-04-19T11:30:05Z</dcterms:modified>
</cp:coreProperties>
</file>